
<file path=[Content_Types].xml><?xml version="1.0" encoding="utf-8"?>
<Types xmlns="http://schemas.openxmlformats.org/package/2006/content-types">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0" r:id="rId24"/>
    <p:sldId id="269" r:id="rId23"/>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4.xml"/><Relationship Id="rId14" Type="http://schemas.openxmlformats.org/officeDocument/2006/relationships/slide" Target="slides/slide15.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20" Type="http://schemas.openxmlformats.org/officeDocument/2006/relationships/customXml" Target="../customXml/item1.xml"/><Relationship Id="rId21" Type="http://schemas.openxmlformats.org/officeDocument/2006/relationships/customXml" Target="../customXml/item2.xml"/><Relationship Id="rId22" Type="http://schemas.openxmlformats.org/officeDocument/2006/relationships/customXml" Target="../customXml/item3.xml"/><Relationship Id="rId23" Type="http://schemas.openxmlformats.org/officeDocument/2006/relationships/slide" Target="slides/slide13.xml"/><Relationship Id="rId2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Open with the confidentiality point — the company never sees an individual's finances. Land it in the first thirty seconds, because it is the board's first objection.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Fintor launches three workplaces a month — a real capacity constraint, which affects when we could go live if the board says yes.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Two things to land: the benefit is equal — nobody in the business is worth more or less than anyone else. And monthly in arrears means we carry no risk — we pay for engagement, not enrolment. On FBT, we should take our own tax advice.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Fintor is non-aligned, not 'independent' — the legal term matters (s923A). Every fee and commission is disclosed in writing before anyone proceeds.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ask is small and concrete: approve a 20-minute scoping call — no cost, no commitment. We come back with exact numbers for a real decision.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money-found maths: if the program helps one person find $5,000 a year, that is the in-hand equivalent of an $8,235-a-year pay rise — delivered for $1,800, once. Figures are illustrative; savings are not guaranteed and depend on individual circumstances.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Kick-start is the recommended middle path and what the cost slide assumes. Program-only is the fallback if the board balks at per-person funding; funded-while-employed is the premium retention play. Whichever way, staff always pay their own way eventually — the program is a leg-up, not a permanent liability.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Mercer six-hours figure is the conservative one and the most defensible. Apply it to our own headcount when presenting.</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pivot slide. Let the board agree that pay is not the lever before offering the alternative.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Don't criticise our super fund — ASIC's boundary does the work. The fund is free and good at what it is allowed to do, which is super only.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slide that wins the meeting. Walk down the rows and let the board place our own people on it.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pool does not have to match headcount — that is what makes it affordable and stops it feeling compulsory.</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If asked which tier someone would land in: placement is confirmed by Fintor after a conversation, never from a job title — and never by anyone at our company.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Deal with the names point before it is asked. We are billed per person, so we must be able to see who we are paying for — that is the only thing we learn, and every staff member is told so before they sign up. We never learn anything about anyone's money, or even which level they were placed in, because the cost is identical at every level. If our people thought the company could see their finances they would not use it — which is why the line is contractual, not a courtesy.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retention argument — the strongest slide. No EAP, super fund or app can produce it, and we cannot produce it ourselves because we cannot see anyone's finances. Modelling is illustrative only; never promise an outcome or a promotion.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1F74"/>
        </a:solidFill>
      </p:bgPr>
    </p:bg>
    <p:spTree>
      <p:nvGrpSpPr>
        <p:cNvPr id="1" name=""/>
        <p:cNvGrpSpPr/>
        <p:nvPr/>
      </p:nvGrpSpPr>
      <p:grpSpPr>
        <a:xfrm>
          <a:off x="0" y="0"/>
          <a:ext cx="0" cy="0"/>
          <a:chOff x="0" y="0"/>
          <a:chExt cx="0" cy="0"/>
        </a:xfrm>
      </p:grpSpPr>
      <p:sp>
        <p:nvSpPr>
          <p:cNvPr id="2" name="Shape 0"/>
          <p:cNvSpPr/>
          <p:nvPr/>
        </p:nvSpPr>
        <p:spPr>
          <a:xfrm>
            <a:off x="7863840" y="-2011680"/>
            <a:ext cx="7498080" cy="7498080"/>
          </a:xfrm>
          <a:prstGeom prst="ellipse">
            <a:avLst/>
          </a:prstGeom>
          <a:solidFill>
            <a:srgbClr val="8300E9">
              <a:alpha val="38000"/>
            </a:srgbClr>
          </a:solidFill>
          <a:ln/>
        </p:spPr>
        <p:txBody>
          <a:bodyPr/>
          <a:p/>
        </p:txBody>
      </p:sp>
      <p:sp>
        <p:nvSpPr>
          <p:cNvPr id="3" name="Shape 1"/>
          <p:cNvSpPr/>
          <p:nvPr/>
        </p:nvSpPr>
        <p:spPr>
          <a:xfrm>
            <a:off x="9509760" y="2377440"/>
            <a:ext cx="4937760" cy="4937760"/>
          </a:xfrm>
          <a:prstGeom prst="ellipse">
            <a:avLst/>
          </a:prstGeom>
          <a:solidFill>
            <a:srgbClr val="01CBF0">
              <a:alpha val="20000"/>
            </a:srgbClr>
          </a:solidFill>
          <a:ln/>
        </p:spPr>
        <p:txBody>
          <a:bodyPr/>
          <a:p/>
        </p:txBody>
      </p:sp>
      <p:sp>
        <p:nvSpPr>
          <p:cNvPr id="4" name="Text 2"/>
          <p:cNvSpPr txBox="1"/>
          <p:nvPr/>
        </p:nvSpPr>
        <p:spPr>
          <a:xfrm>
            <a:off x="640080" y="566928"/>
            <a:ext cx="2743200" cy="457200"/>
          </a:xfrm>
          <a:prstGeom prst="rect">
            <a:avLst/>
          </a:prstGeom>
          <a:noFill/>
          <a:ln/>
        </p:spPr>
        <p:txBody>
          <a:bodyPr wrap="square" lIns="0" tIns="0" rIns="0" bIns="0" rtlCol="0" anchor="ctr"/>
          <a:lstStyle/>
          <a:p>
            <a:pPr indent="0" marL="0">
              <a:buNone/>
            </a:pPr>
            <a:r>
              <a:rPr lang="en-US" sz="2600" b="1" dirty="0">
                <a:solidFill>
                  <a:srgbClr val="FFFFFF"/>
                </a:solidFill>
                <a:latin typeface="Arial" pitchFamily="34" charset="0"/>
                <a:ea typeface="Arial" pitchFamily="34" charset="-122"/>
                <a:cs typeface="Arial" pitchFamily="34" charset="-120"/>
              </a:rPr>
              <a:t>fintor</a:t>
            </a:r>
            <a:endParaRPr lang="en-US" sz="2600" dirty="0"/>
          </a:p>
        </p:txBody>
      </p:sp>
      <p:sp>
        <p:nvSpPr>
          <p:cNvPr id="5" name="Text 3"/>
          <p:cNvSpPr txBox="1"/>
          <p:nvPr/>
        </p:nvSpPr>
        <p:spPr>
          <a:xfrm>
            <a:off x="640080" y="1874520"/>
            <a:ext cx="10881360" cy="256032"/>
          </a:xfrm>
          <a:prstGeom prst="rect">
            <a:avLst/>
          </a:prstGeom>
          <a:noFill/>
          <a:ln/>
        </p:spPr>
        <p:txBody>
          <a:bodyPr wrap="square" lIns="0" tIns="0" rIns="0" bIns="0" rtlCol="0" anchor="ctr"/>
          <a:lstStyle/>
          <a:p>
            <a:pPr indent="0" marL="0">
              <a:buNone/>
            </a:pPr>
            <a:r>
              <a:rPr lang="en-US" sz="1100" b="1" spc="200" kern="0" dirty="0">
                <a:solidFill>
                  <a:srgbClr val="01CBF0"/>
                </a:solidFill>
                <a:latin typeface="Arial" pitchFamily="34" charset="0"/>
                <a:ea typeface="Arial" pitchFamily="34" charset="-122"/>
                <a:cs typeface="Arial" pitchFamily="34" charset="-120"/>
              </a:rPr>
              <a:t>A PROPOSAL TO THE BOARD</a:t>
            </a:r>
            <a:endParaRPr lang="en-US" sz="1100" dirty="0"/>
          </a:p>
        </p:txBody>
      </p:sp>
      <p:sp>
        <p:nvSpPr>
          <p:cNvPr id="6" name="Text 4"/>
          <p:cNvSpPr txBox="1"/>
          <p:nvPr/>
        </p:nvSpPr>
        <p:spPr>
          <a:xfrm>
            <a:off x="640080" y="2240280"/>
            <a:ext cx="8595360" cy="1463040"/>
          </a:xfrm>
          <a:prstGeom prst="rect">
            <a:avLst/>
          </a:prstGeom>
          <a:noFill/>
          <a:ln/>
        </p:spPr>
        <p:txBody>
          <a:bodyPr wrap="square" lIns="0" tIns="0" rIns="0" bIns="0" rtlCol="0" anchor="ctr"/>
          <a:lstStyle/>
          <a:p>
            <a:pPr indent="0" marL="0">
              <a:lnSpc>
                <a:spcPts val="4400"/>
              </a:lnSpc>
              <a:buNone/>
            </a:pPr>
            <a:r>
              <a:rPr lang="en-US" sz="3800" b="1" dirty="0">
                <a:solidFill>
                  <a:srgbClr val="FFFFFF"/>
                </a:solidFill>
                <a:latin typeface="Arial" pitchFamily="34" charset="0"/>
                <a:ea typeface="Arial" pitchFamily="34" charset="-122"/>
                <a:cs typeface="Arial" pitchFamily="34" charset="-120"/>
              </a:rPr>
              <a:t>Money stress is</a:t>
            </a:r>
            <a:endParaRPr lang="en-US" sz="3800" dirty="0"/>
          </a:p>
          <a:p>
            <a:pPr indent="0" marL="0">
              <a:lnSpc>
                <a:spcPts val="4400"/>
              </a:lnSpc>
              <a:buNone/>
            </a:pPr>
            <a:r>
              <a:rPr lang="en-US" sz="3800" b="1" dirty="0">
                <a:solidFill>
                  <a:srgbClr val="FFFFFF"/>
                </a:solidFill>
                <a:latin typeface="Arial" pitchFamily="34" charset="0"/>
                <a:ea typeface="Arial" pitchFamily="34" charset="-122"/>
                <a:cs typeface="Arial" pitchFamily="34" charset="-120"/>
              </a:rPr>
              <a:t>costing us good people.</a:t>
            </a:r>
            <a:endParaRPr lang="en-US" sz="3800" dirty="0"/>
          </a:p>
        </p:txBody>
      </p:sp>
      <p:sp>
        <p:nvSpPr>
          <p:cNvPr id="7" name="Text 5"/>
          <p:cNvSpPr txBox="1"/>
          <p:nvPr/>
        </p:nvSpPr>
        <p:spPr>
          <a:xfrm>
            <a:off x="640080" y="3703320"/>
            <a:ext cx="8595360" cy="685800"/>
          </a:xfrm>
          <a:prstGeom prst="rect">
            <a:avLst/>
          </a:prstGeom>
          <a:noFill/>
          <a:ln/>
        </p:spPr>
        <p:txBody>
          <a:bodyPr wrap="square" lIns="0" tIns="0" rIns="0" bIns="0" rtlCol="0" anchor="ctr"/>
          <a:lstStyle/>
          <a:p>
            <a:pPr indent="0" marL="0">
              <a:lnSpc>
                <a:spcPts val="4400"/>
              </a:lnSpc>
              <a:buNone/>
            </a:pPr>
            <a:r>
              <a:rPr lang="en-US" sz="3800" b="1" dirty="0">
                <a:solidFill>
                  <a:srgbClr val="01CBF0"/>
                </a:solidFill>
                <a:latin typeface="Arial" pitchFamily="34" charset="0"/>
                <a:ea typeface="Arial" pitchFamily="34" charset="-122"/>
                <a:cs typeface="Arial" pitchFamily="34" charset="-120"/>
              </a:rPr>
              <a:t>A pay rise won’t fix it. This will.</a:t>
            </a:r>
            <a:endParaRPr lang="en-US" sz="3800" dirty="0"/>
          </a:p>
        </p:txBody>
      </p:sp>
      <p:sp>
        <p:nvSpPr>
          <p:cNvPr id="8" name="Text 6"/>
          <p:cNvSpPr txBox="1"/>
          <p:nvPr/>
        </p:nvSpPr>
        <p:spPr>
          <a:xfrm>
            <a:off x="640080" y="4572000"/>
            <a:ext cx="7772400" cy="822960"/>
          </a:xfrm>
          <a:prstGeom prst="rect">
            <a:avLst/>
          </a:prstGeom>
          <a:noFill/>
          <a:ln/>
        </p:spPr>
        <p:txBody>
          <a:bodyPr wrap="square" lIns="0" tIns="0" rIns="0" bIns="0" rtlCol="0" anchor="ctr"/>
          <a:lstStyle/>
          <a:p>
            <a:pPr indent="0" marL="0">
              <a:lnSpc>
                <a:spcPts val="2200"/>
              </a:lnSpc>
              <a:buNone/>
            </a:pPr>
            <a:r>
              <a:rPr lang="en-US" sz="1400" dirty="0">
                <a:solidFill>
                  <a:srgbClr val="C9D2E8"/>
                </a:solidFill>
                <a:latin typeface="Arial" pitchFamily="34" charset="0"/>
                <a:ea typeface="Arial" pitchFamily="34" charset="-122"/>
                <a:cs typeface="Arial" pitchFamily="34" charset="-120"/>
              </a:rPr>
              <a:t>A proposal to run a workplace financial wellbeing program with Fintor — every person in the business covered, and the company never sees a single employee’s finances.</a:t>
            </a:r>
            <a:endParaRPr lang="en-US" sz="1400" dirty="0"/>
          </a:p>
        </p:txBody>
      </p:sp>
      <p:sp>
        <p:nvSpPr>
          <p:cNvPr id="9" name="Text 7"/>
          <p:cNvSpPr txBox="1"/>
          <p:nvPr/>
        </p:nvSpPr>
        <p:spPr>
          <a:xfrm>
            <a:off x="640080" y="6199632"/>
            <a:ext cx="10881360" cy="274320"/>
          </a:xfrm>
          <a:prstGeom prst="rect">
            <a:avLst/>
          </a:prstGeom>
          <a:noFill/>
          <a:ln/>
        </p:spPr>
        <p:txBody>
          <a:bodyPr wrap="square" lIns="0" tIns="0" rIns="0" bIns="0" rtlCol="0" anchor="ctr"/>
          <a:lstStyle/>
          <a:p>
            <a:pPr indent="0" marL="0">
              <a:buNone/>
            </a:pPr>
            <a:r>
              <a:rPr lang="en-US" sz="1000" spc="100" kern="0" dirty="0">
                <a:solidFill>
                  <a:srgbClr val="8FA0C8"/>
                </a:solidFill>
                <a:latin typeface="Arial" pitchFamily="34" charset="0"/>
                <a:ea typeface="Arial" pitchFamily="34" charset="-122"/>
                <a:cs typeface="Arial" pitchFamily="34" charset="-120"/>
              </a:rPr>
              <a:t>Fintor Group Pty Ltd  ·  AFSL 559460  ·  fintor.com.au</a:t>
            </a:r>
            <a:endParaRPr lang="en-US" sz="1000" dirty="0"/>
          </a:p>
        </p:txBody>
      </p:sp>
      <p:sp>
        <p:nvSpPr>
          <p:cNvPr id="10" name="Rounded Rectangle 9"/>
          <p:cNvSpPr/>
          <p:nvPr/>
        </p:nvSpPr>
        <p:spPr>
          <a:xfrm>
            <a:off x="9646920" y="502920"/>
            <a:ext cx="1965960" cy="914400"/>
          </a:xfrm>
          <a:prstGeom prst="roundRect">
            <a:avLst/>
          </a:prstGeom>
          <a:noFill/>
          <a:ln w="15875">
            <a:solidFill>
              <a:srgbClr val="FFFFFF"/>
            </a:solidFill>
            <a:prstDash val="dash"/>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100" b="1">
                <a:solidFill>
                  <a:srgbClr val="FFFFFF"/>
                </a:solidFill>
                <a:latin typeface="Arial"/>
              </a:rPr>
              <a:t>YOUR LOGO HERE</a:t>
            </a:r>
          </a:p>
        </p:txBody>
      </p:sp>
      <p:sp>
        <p:nvSpPr>
          <p:cNvPr id="11" name="TextBox 10"/>
          <p:cNvSpPr txBox="1"/>
          <p:nvPr/>
        </p:nvSpPr>
        <p:spPr>
          <a:xfrm>
            <a:off x="658368" y="5349240"/>
            <a:ext cx="6858000" cy="365760"/>
          </a:xfrm>
          <a:prstGeom prst="rect">
            <a:avLst/>
          </a:prstGeom>
          <a:noFill/>
        </p:spPr>
        <p:txBody>
          <a:bodyPr wrap="square" lIns="0"/>
          <a:lstStyle/>
          <a:p>
            <a:pPr algn="l"/>
            <a:r>
              <a:rPr sz="1200">
                <a:solidFill>
                  <a:srgbClr val="CADCFC"/>
                </a:solidFill>
                <a:latin typeface="Arial"/>
              </a:rPr>
              <a:t>Presented by: [your name]  ·  [role]  ·  [date]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HOW IT RUNS</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200" b="1" dirty="0">
                <a:solidFill>
                  <a:srgbClr val="001F74"/>
                </a:solidFill>
                <a:latin typeface="Arial" pitchFamily="34" charset="0"/>
                <a:ea typeface="Arial" pitchFamily="34" charset="-122"/>
                <a:cs typeface="Arial" pitchFamily="34" charset="-120"/>
              </a:rPr>
              <a:t>Live in about six weeks</a:t>
            </a:r>
            <a:endParaRPr lang="en-US" sz="3200" dirty="0"/>
          </a:p>
        </p:txBody>
      </p:sp>
      <p:sp>
        <p:nvSpPr>
          <p:cNvPr id="4" name="Shape 2"/>
          <p:cNvSpPr/>
          <p:nvPr/>
        </p:nvSpPr>
        <p:spPr>
          <a:xfrm>
            <a:off x="640080" y="2148840"/>
            <a:ext cx="420624" cy="420624"/>
          </a:xfrm>
          <a:prstGeom prst="ellipse">
            <a:avLst/>
          </a:prstGeom>
          <a:solidFill>
            <a:srgbClr val="001F74"/>
          </a:solidFill>
          <a:ln/>
        </p:spPr>
        <p:txBody>
          <a:bodyPr/>
          <a:p/>
        </p:txBody>
      </p:sp>
      <p:sp>
        <p:nvSpPr>
          <p:cNvPr id="5" name="Text 3"/>
          <p:cNvSpPr txBox="1"/>
          <p:nvPr/>
        </p:nvSpPr>
        <p:spPr>
          <a:xfrm>
            <a:off x="640080" y="2148840"/>
            <a:ext cx="420624" cy="420624"/>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6" name="Text 4"/>
          <p:cNvSpPr txBox="1"/>
          <p:nvPr/>
        </p:nvSpPr>
        <p:spPr>
          <a:xfrm>
            <a:off x="640080" y="2743200"/>
            <a:ext cx="1883664" cy="548640"/>
          </a:xfrm>
          <a:prstGeom prst="rect">
            <a:avLst/>
          </a:prstGeom>
          <a:noFill/>
          <a:ln/>
        </p:spPr>
        <p:txBody>
          <a:bodyPr wrap="square" lIns="0" tIns="0" rIns="0" bIns="0" rtlCol="0" anchor="t"/>
          <a:lstStyle/>
          <a:p>
            <a:pPr indent="0" marL="0">
              <a:buNone/>
            </a:pPr>
            <a:r>
              <a:rPr lang="en-US" sz="1400" b="1" dirty="0">
                <a:solidFill>
                  <a:srgbClr val="001F74"/>
                </a:solidFill>
                <a:latin typeface="Arial" pitchFamily="34" charset="0"/>
                <a:ea typeface="Arial" pitchFamily="34" charset="-122"/>
                <a:cs typeface="Arial" pitchFamily="34" charset="-120"/>
              </a:rPr>
              <a:t>Agree the shape</a:t>
            </a:r>
            <a:endParaRPr lang="en-US" sz="1400" dirty="0"/>
          </a:p>
        </p:txBody>
      </p:sp>
      <p:sp>
        <p:nvSpPr>
          <p:cNvPr id="7" name="Text 5"/>
          <p:cNvSpPr txBox="1"/>
          <p:nvPr/>
        </p:nvSpPr>
        <p:spPr>
          <a:xfrm>
            <a:off x="640080" y="3337560"/>
            <a:ext cx="1883664" cy="1737360"/>
          </a:xfrm>
          <a:prstGeom prst="rect">
            <a:avLst/>
          </a:prstGeom>
          <a:noFill/>
          <a:ln/>
        </p:spPr>
        <p:txBody>
          <a:bodyPr wrap="square" lIns="0" tIns="0" rIns="0" bIns="0" rtlCol="0" anchor="t"/>
          <a:lstStyle/>
          <a:p>
            <a:pPr indent="0" marL="0">
              <a:lnSpc>
                <a:spcPts val="1700"/>
              </a:lnSpc>
              <a:buNone/>
            </a:pPr>
            <a:r>
              <a:rPr lang="en-US" sz="1100" dirty="0">
                <a:solidFill>
                  <a:srgbClr val="5A6482"/>
                </a:solidFill>
                <a:latin typeface="Arial" pitchFamily="34" charset="0"/>
                <a:ea typeface="Arial" pitchFamily="34" charset="-122"/>
                <a:cs typeface="Arial" pitchFamily="34" charset="-120"/>
              </a:rPr>
              <a:t>Program, pool size and a launch date from the slots available.</a:t>
            </a:r>
            <a:endParaRPr lang="en-US" sz="1100" dirty="0"/>
          </a:p>
        </p:txBody>
      </p:sp>
      <p:sp>
        <p:nvSpPr>
          <p:cNvPr id="8" name="Shape 6"/>
          <p:cNvSpPr/>
          <p:nvPr/>
        </p:nvSpPr>
        <p:spPr>
          <a:xfrm>
            <a:off x="2889504" y="2148840"/>
            <a:ext cx="420624" cy="420624"/>
          </a:xfrm>
          <a:prstGeom prst="ellipse">
            <a:avLst/>
          </a:prstGeom>
          <a:solidFill>
            <a:srgbClr val="001F74"/>
          </a:solidFill>
          <a:ln/>
        </p:spPr>
        <p:txBody>
          <a:bodyPr/>
          <a:p/>
        </p:txBody>
      </p:sp>
      <p:sp>
        <p:nvSpPr>
          <p:cNvPr id="9" name="Text 7"/>
          <p:cNvSpPr txBox="1"/>
          <p:nvPr/>
        </p:nvSpPr>
        <p:spPr>
          <a:xfrm>
            <a:off x="2889504" y="2148840"/>
            <a:ext cx="420624" cy="420624"/>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10" name="Text 8"/>
          <p:cNvSpPr txBox="1"/>
          <p:nvPr/>
        </p:nvSpPr>
        <p:spPr>
          <a:xfrm>
            <a:off x="2889504" y="2743200"/>
            <a:ext cx="1883664" cy="548640"/>
          </a:xfrm>
          <a:prstGeom prst="rect">
            <a:avLst/>
          </a:prstGeom>
          <a:noFill/>
          <a:ln/>
        </p:spPr>
        <p:txBody>
          <a:bodyPr wrap="square" lIns="0" tIns="0" rIns="0" bIns="0" rtlCol="0" anchor="t"/>
          <a:lstStyle/>
          <a:p>
            <a:pPr indent="0" marL="0">
              <a:buNone/>
            </a:pPr>
            <a:r>
              <a:rPr lang="en-US" sz="1400" b="1" dirty="0">
                <a:solidFill>
                  <a:srgbClr val="001F74"/>
                </a:solidFill>
                <a:latin typeface="Arial" pitchFamily="34" charset="0"/>
                <a:ea typeface="Arial" pitchFamily="34" charset="-122"/>
                <a:cs typeface="Arial" pitchFamily="34" charset="-120"/>
              </a:rPr>
              <a:t>Fintor builds it</a:t>
            </a:r>
            <a:endParaRPr lang="en-US" sz="1400" dirty="0"/>
          </a:p>
        </p:txBody>
      </p:sp>
      <p:sp>
        <p:nvSpPr>
          <p:cNvPr id="11" name="Text 9"/>
          <p:cNvSpPr txBox="1"/>
          <p:nvPr/>
        </p:nvSpPr>
        <p:spPr>
          <a:xfrm>
            <a:off x="2889504" y="3337560"/>
            <a:ext cx="1883664" cy="1737360"/>
          </a:xfrm>
          <a:prstGeom prst="rect">
            <a:avLst/>
          </a:prstGeom>
          <a:noFill/>
          <a:ln/>
        </p:spPr>
        <p:txBody>
          <a:bodyPr wrap="square" lIns="0" tIns="0" rIns="0" bIns="0" rtlCol="0" anchor="t"/>
          <a:lstStyle/>
          <a:p>
            <a:pPr indent="0" marL="0">
              <a:lnSpc>
                <a:spcPts val="1700"/>
              </a:lnSpc>
              <a:buNone/>
            </a:pPr>
            <a:r>
              <a:rPr lang="en-US" sz="1100" dirty="0">
                <a:solidFill>
                  <a:srgbClr val="5A6482"/>
                </a:solidFill>
                <a:latin typeface="Arial" pitchFamily="34" charset="0"/>
                <a:ea typeface="Arial" pitchFamily="34" charset="-122"/>
                <a:cs typeface="Arial" pitchFamily="34" charset="-120"/>
              </a:rPr>
              <a:t>Our co-branded page, sign-up link, posters and staff email. We approve the wording.</a:t>
            </a:r>
            <a:endParaRPr lang="en-US" sz="1100" dirty="0"/>
          </a:p>
        </p:txBody>
      </p:sp>
      <p:sp>
        <p:nvSpPr>
          <p:cNvPr id="12" name="Shape 10"/>
          <p:cNvSpPr/>
          <p:nvPr/>
        </p:nvSpPr>
        <p:spPr>
          <a:xfrm>
            <a:off x="5138928" y="2148840"/>
            <a:ext cx="420624" cy="420624"/>
          </a:xfrm>
          <a:prstGeom prst="ellipse">
            <a:avLst/>
          </a:prstGeom>
          <a:solidFill>
            <a:srgbClr val="001F74"/>
          </a:solidFill>
          <a:ln/>
        </p:spPr>
        <p:txBody>
          <a:bodyPr/>
          <a:p/>
        </p:txBody>
      </p:sp>
      <p:sp>
        <p:nvSpPr>
          <p:cNvPr id="13" name="Text 11"/>
          <p:cNvSpPr txBox="1"/>
          <p:nvPr/>
        </p:nvSpPr>
        <p:spPr>
          <a:xfrm>
            <a:off x="5138928" y="2148840"/>
            <a:ext cx="420624" cy="420624"/>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14" name="Text 12"/>
          <p:cNvSpPr txBox="1"/>
          <p:nvPr/>
        </p:nvSpPr>
        <p:spPr>
          <a:xfrm>
            <a:off x="5138928" y="2743200"/>
            <a:ext cx="1883664" cy="548640"/>
          </a:xfrm>
          <a:prstGeom prst="rect">
            <a:avLst/>
          </a:prstGeom>
          <a:noFill/>
          <a:ln/>
        </p:spPr>
        <p:txBody>
          <a:bodyPr wrap="square" lIns="0" tIns="0" rIns="0" bIns="0" rtlCol="0" anchor="t"/>
          <a:lstStyle/>
          <a:p>
            <a:pPr indent="0" marL="0">
              <a:buNone/>
            </a:pPr>
            <a:r>
              <a:rPr lang="en-US" sz="1400" b="1" dirty="0">
                <a:solidFill>
                  <a:srgbClr val="001F74"/>
                </a:solidFill>
                <a:latin typeface="Arial" pitchFamily="34" charset="0"/>
                <a:ea typeface="Arial" pitchFamily="34" charset="-122"/>
                <a:cs typeface="Arial" pitchFamily="34" charset="-120"/>
              </a:rPr>
              <a:t>Launch session</a:t>
            </a:r>
            <a:endParaRPr lang="en-US" sz="1400" dirty="0"/>
          </a:p>
        </p:txBody>
      </p:sp>
      <p:sp>
        <p:nvSpPr>
          <p:cNvPr id="15" name="Text 13"/>
          <p:cNvSpPr txBox="1"/>
          <p:nvPr/>
        </p:nvSpPr>
        <p:spPr>
          <a:xfrm>
            <a:off x="5138928" y="3337560"/>
            <a:ext cx="1883664" cy="1737360"/>
          </a:xfrm>
          <a:prstGeom prst="rect">
            <a:avLst/>
          </a:prstGeom>
          <a:noFill/>
          <a:ln/>
        </p:spPr>
        <p:txBody>
          <a:bodyPr wrap="square" lIns="0" tIns="0" rIns="0" bIns="0" rtlCol="0" anchor="t"/>
          <a:lstStyle/>
          <a:p>
            <a:pPr indent="0" marL="0">
              <a:lnSpc>
                <a:spcPts val="1700"/>
              </a:lnSpc>
              <a:buNone/>
            </a:pPr>
            <a:r>
              <a:rPr lang="en-US" sz="1100" dirty="0">
                <a:solidFill>
                  <a:srgbClr val="5A6482"/>
                </a:solidFill>
                <a:latin typeface="Arial" pitchFamily="34" charset="0"/>
                <a:ea typeface="Arial" pitchFamily="34" charset="-122"/>
                <a:cs typeface="Arial" pitchFamily="34" charset="-120"/>
              </a:rPr>
              <a:t>On site or online. Fintor opens by explaining what the company will and won’t see.</a:t>
            </a:r>
            <a:endParaRPr lang="en-US" sz="1100" dirty="0"/>
          </a:p>
        </p:txBody>
      </p:sp>
      <p:sp>
        <p:nvSpPr>
          <p:cNvPr id="16" name="Shape 14"/>
          <p:cNvSpPr/>
          <p:nvPr/>
        </p:nvSpPr>
        <p:spPr>
          <a:xfrm>
            <a:off x="7388352" y="2148840"/>
            <a:ext cx="420624" cy="420624"/>
          </a:xfrm>
          <a:prstGeom prst="ellipse">
            <a:avLst/>
          </a:prstGeom>
          <a:solidFill>
            <a:srgbClr val="01CBF0"/>
          </a:solidFill>
          <a:ln/>
        </p:spPr>
        <p:txBody>
          <a:bodyPr/>
          <a:p/>
        </p:txBody>
      </p:sp>
      <p:sp>
        <p:nvSpPr>
          <p:cNvPr id="17" name="Text 15"/>
          <p:cNvSpPr txBox="1"/>
          <p:nvPr/>
        </p:nvSpPr>
        <p:spPr>
          <a:xfrm>
            <a:off x="7388352" y="2148840"/>
            <a:ext cx="420624" cy="420624"/>
          </a:xfrm>
          <a:prstGeom prst="rect">
            <a:avLst/>
          </a:prstGeom>
          <a:noFill/>
          <a:ln/>
        </p:spPr>
        <p:txBody>
          <a:bodyPr wrap="square" lIns="0" tIns="0" rIns="0" bIns="0" rtlCol="0" anchor="ctr"/>
          <a:lstStyle/>
          <a:p>
            <a:pPr algn="ctr" indent="0" marL="0">
              <a:buNone/>
            </a:pPr>
            <a:r>
              <a:rPr lang="en-US" sz="1400" b="1" dirty="0">
                <a:solidFill>
                  <a:srgbClr val="00234F"/>
                </a:solidFill>
                <a:latin typeface="Arial" pitchFamily="34" charset="0"/>
                <a:ea typeface="Arial" pitchFamily="34" charset="-122"/>
                <a:cs typeface="Arial" pitchFamily="34" charset="-120"/>
              </a:rPr>
              <a:t>4</a:t>
            </a:r>
            <a:endParaRPr lang="en-US" sz="1400" dirty="0"/>
          </a:p>
        </p:txBody>
      </p:sp>
      <p:sp>
        <p:nvSpPr>
          <p:cNvPr id="18" name="Text 16"/>
          <p:cNvSpPr txBox="1"/>
          <p:nvPr/>
        </p:nvSpPr>
        <p:spPr>
          <a:xfrm>
            <a:off x="7388352" y="2743200"/>
            <a:ext cx="1883664" cy="548640"/>
          </a:xfrm>
          <a:prstGeom prst="rect">
            <a:avLst/>
          </a:prstGeom>
          <a:noFill/>
          <a:ln/>
        </p:spPr>
        <p:txBody>
          <a:bodyPr wrap="square" lIns="0" tIns="0" rIns="0" bIns="0" rtlCol="0" anchor="t"/>
          <a:lstStyle/>
          <a:p>
            <a:pPr indent="0" marL="0">
              <a:buNone/>
            </a:pPr>
            <a:r>
              <a:rPr lang="en-US" sz="1400" b="1" dirty="0">
                <a:solidFill>
                  <a:srgbClr val="001F74"/>
                </a:solidFill>
                <a:latin typeface="Arial" pitchFamily="34" charset="0"/>
                <a:ea typeface="Arial" pitchFamily="34" charset="-122"/>
                <a:cs typeface="Arial" pitchFamily="34" charset="-120"/>
              </a:rPr>
              <a:t>Our team claims places</a:t>
            </a:r>
            <a:endParaRPr lang="en-US" sz="1400" dirty="0"/>
          </a:p>
        </p:txBody>
      </p:sp>
      <p:sp>
        <p:nvSpPr>
          <p:cNvPr id="19" name="Text 17"/>
          <p:cNvSpPr txBox="1"/>
          <p:nvPr/>
        </p:nvSpPr>
        <p:spPr>
          <a:xfrm>
            <a:off x="7388352" y="3337560"/>
            <a:ext cx="1883664" cy="1737360"/>
          </a:xfrm>
          <a:prstGeom prst="rect">
            <a:avLst/>
          </a:prstGeom>
          <a:noFill/>
          <a:ln/>
        </p:spPr>
        <p:txBody>
          <a:bodyPr wrap="square" lIns="0" tIns="0" rIns="0" bIns="0" rtlCol="0" anchor="t"/>
          <a:lstStyle/>
          <a:p>
            <a:pPr indent="0" marL="0">
              <a:lnSpc>
                <a:spcPts val="1700"/>
              </a:lnSpc>
              <a:buNone/>
            </a:pPr>
            <a:r>
              <a:rPr lang="en-US" sz="1100" dirty="0">
                <a:solidFill>
                  <a:srgbClr val="5A6482"/>
                </a:solidFill>
                <a:latin typeface="Arial" pitchFamily="34" charset="0"/>
                <a:ea typeface="Arial" pitchFamily="34" charset="-122"/>
                <a:cs typeface="Arial" pitchFamily="34" charset="-120"/>
              </a:rPr>
              <a:t>Confidentially, in their own time, over the following weeks.</a:t>
            </a:r>
            <a:endParaRPr lang="en-US" sz="1100" dirty="0"/>
          </a:p>
        </p:txBody>
      </p:sp>
      <p:sp>
        <p:nvSpPr>
          <p:cNvPr id="20" name="Shape 18"/>
          <p:cNvSpPr/>
          <p:nvPr/>
        </p:nvSpPr>
        <p:spPr>
          <a:xfrm>
            <a:off x="9637776" y="2148840"/>
            <a:ext cx="420624" cy="420624"/>
          </a:xfrm>
          <a:prstGeom prst="ellipse">
            <a:avLst/>
          </a:prstGeom>
          <a:solidFill>
            <a:srgbClr val="01CBF0"/>
          </a:solidFill>
          <a:ln/>
        </p:spPr>
        <p:txBody>
          <a:bodyPr/>
          <a:p/>
        </p:txBody>
      </p:sp>
      <p:sp>
        <p:nvSpPr>
          <p:cNvPr id="21" name="Text 19"/>
          <p:cNvSpPr txBox="1"/>
          <p:nvPr/>
        </p:nvSpPr>
        <p:spPr>
          <a:xfrm>
            <a:off x="9637776" y="2148840"/>
            <a:ext cx="420624" cy="420624"/>
          </a:xfrm>
          <a:prstGeom prst="rect">
            <a:avLst/>
          </a:prstGeom>
          <a:noFill/>
          <a:ln/>
        </p:spPr>
        <p:txBody>
          <a:bodyPr wrap="square" lIns="0" tIns="0" rIns="0" bIns="0" rtlCol="0" anchor="ctr"/>
          <a:lstStyle/>
          <a:p>
            <a:pPr algn="ctr" indent="0" marL="0">
              <a:buNone/>
            </a:pPr>
            <a:r>
              <a:rPr lang="en-US" sz="1400" b="1" dirty="0">
                <a:solidFill>
                  <a:srgbClr val="00234F"/>
                </a:solidFill>
                <a:latin typeface="Arial" pitchFamily="34" charset="0"/>
                <a:ea typeface="Arial" pitchFamily="34" charset="-122"/>
                <a:cs typeface="Arial" pitchFamily="34" charset="-120"/>
              </a:rPr>
              <a:t>5</a:t>
            </a:r>
            <a:endParaRPr lang="en-US" sz="1400" dirty="0"/>
          </a:p>
        </p:txBody>
      </p:sp>
      <p:sp>
        <p:nvSpPr>
          <p:cNvPr id="22" name="Text 20"/>
          <p:cNvSpPr txBox="1"/>
          <p:nvPr/>
        </p:nvSpPr>
        <p:spPr>
          <a:xfrm>
            <a:off x="9637776" y="2743200"/>
            <a:ext cx="1883664" cy="548640"/>
          </a:xfrm>
          <a:prstGeom prst="rect">
            <a:avLst/>
          </a:prstGeom>
          <a:noFill/>
          <a:ln/>
        </p:spPr>
        <p:txBody>
          <a:bodyPr wrap="square" lIns="0" tIns="0" rIns="0" bIns="0" rtlCol="0" anchor="t"/>
          <a:lstStyle/>
          <a:p>
            <a:pPr indent="0" marL="0">
              <a:buNone/>
            </a:pPr>
            <a:r>
              <a:rPr lang="en-US" sz="1400" b="1" dirty="0">
                <a:solidFill>
                  <a:srgbClr val="001F74"/>
                </a:solidFill>
                <a:latin typeface="Arial" pitchFamily="34" charset="0"/>
                <a:ea typeface="Arial" pitchFamily="34" charset="-122"/>
                <a:cs typeface="Arial" pitchFamily="34" charset="-120"/>
              </a:rPr>
              <a:t>Quarterly from there</a:t>
            </a:r>
            <a:endParaRPr lang="en-US" sz="1400" dirty="0"/>
          </a:p>
        </p:txBody>
      </p:sp>
      <p:sp>
        <p:nvSpPr>
          <p:cNvPr id="23" name="Text 21"/>
          <p:cNvSpPr txBox="1"/>
          <p:nvPr/>
        </p:nvSpPr>
        <p:spPr>
          <a:xfrm>
            <a:off x="9637776" y="3337560"/>
            <a:ext cx="1883664" cy="1737360"/>
          </a:xfrm>
          <a:prstGeom prst="rect">
            <a:avLst/>
          </a:prstGeom>
          <a:noFill/>
          <a:ln/>
        </p:spPr>
        <p:txBody>
          <a:bodyPr wrap="square" lIns="0" tIns="0" rIns="0" bIns="0" rtlCol="0" anchor="t"/>
          <a:lstStyle/>
          <a:p>
            <a:pPr indent="0" marL="0">
              <a:lnSpc>
                <a:spcPts val="1700"/>
              </a:lnSpc>
              <a:buNone/>
            </a:pPr>
            <a:r>
              <a:rPr lang="en-US" sz="1100" dirty="0">
                <a:solidFill>
                  <a:srgbClr val="5A6482"/>
                </a:solidFill>
                <a:latin typeface="Arial" pitchFamily="34" charset="0"/>
                <a:ea typeface="Arial" pitchFamily="34" charset="-122"/>
                <a:cs typeface="Arial" pitchFamily="34" charset="-120"/>
              </a:rPr>
              <a:t>A session, an aggregate report, and a top-up of the pool if we want one.</a:t>
            </a:r>
            <a:endParaRPr lang="en-US" sz="1100" dirty="0"/>
          </a:p>
        </p:txBody>
      </p:sp>
      <p:sp>
        <p:nvSpPr>
          <p:cNvPr id="24" name="Shape 22"/>
          <p:cNvSpPr/>
          <p:nvPr/>
        </p:nvSpPr>
        <p:spPr>
          <a:xfrm>
            <a:off x="640080" y="5257800"/>
            <a:ext cx="10881360" cy="868680"/>
          </a:xfrm>
          <a:prstGeom prst="roundRect">
            <a:avLst>
              <a:gd name="adj" fmla="val 9474"/>
            </a:avLst>
          </a:prstGeom>
          <a:solidFill>
            <a:srgbClr val="EEF2FF"/>
          </a:solidFill>
          <a:ln/>
        </p:spPr>
        <p:txBody>
          <a:bodyPr/>
          <a:p/>
        </p:txBody>
      </p:sp>
      <p:sp>
        <p:nvSpPr>
          <p:cNvPr id="25" name="Text 23"/>
          <p:cNvSpPr txBox="1"/>
          <p:nvPr/>
        </p:nvSpPr>
        <p:spPr>
          <a:xfrm>
            <a:off x="1005840" y="5257800"/>
            <a:ext cx="10149840" cy="868680"/>
          </a:xfrm>
          <a:prstGeom prst="rect">
            <a:avLst/>
          </a:prstGeom>
          <a:noFill/>
          <a:ln/>
        </p:spPr>
        <p:txBody>
          <a:bodyPr wrap="square" lIns="0" tIns="0" rIns="0" bIns="0" rtlCol="0" anchor="ctr"/>
          <a:lstStyle/>
          <a:p>
            <a:pPr indent="0" marL="0">
              <a:buNone/>
            </a:pPr>
            <a:r>
              <a:rPr lang="en-US" sz="1300" b="1" dirty="0">
                <a:solidFill>
                  <a:srgbClr val="001F74"/>
                </a:solidFill>
                <a:latin typeface="Arial" pitchFamily="34" charset="0"/>
                <a:ea typeface="Arial" pitchFamily="34" charset="-122"/>
                <a:cs typeface="Arial" pitchFamily="34" charset="-120"/>
              </a:rPr>
              <a:t>Fintor launches three workplaces a month, so our people get looked after properly. Slots are limited — timing matters if we want this.</a:t>
            </a:r>
            <a:endParaRPr lang="en-US" sz="1300" dirty="0"/>
          </a:p>
        </p:txBody>
      </p:sp>
      <p:sp>
        <p:nvSpPr>
          <p:cNvPr id="26" name="Text 24"/>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WHAT IT COSTS</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000" b="1" dirty="0">
                <a:solidFill>
                  <a:srgbClr val="001F74"/>
                </a:solidFill>
                <a:latin typeface="Arial" pitchFamily="34" charset="0"/>
                <a:ea typeface="Arial" pitchFamily="34" charset="-122"/>
                <a:cs typeface="Arial" pitchFamily="34" charset="-120"/>
              </a:rPr>
              <a:t>$1,800 a head — and only for the people who use it</a:t>
            </a:r>
            <a:endParaRPr lang="en-US" sz="3000" dirty="0"/>
          </a:p>
        </p:txBody>
      </p:sp>
      <p:sp>
        <p:nvSpPr>
          <p:cNvPr id="4" name="Shape 2"/>
          <p:cNvSpPr/>
          <p:nvPr/>
        </p:nvSpPr>
        <p:spPr>
          <a:xfrm>
            <a:off x="640080" y="2011680"/>
            <a:ext cx="3794760" cy="3246120"/>
          </a:xfrm>
          <a:prstGeom prst="roundRect">
            <a:avLst>
              <a:gd name="adj" fmla="val 2535"/>
            </a:avLst>
          </a:prstGeom>
          <a:solidFill>
            <a:srgbClr val="001F74"/>
          </a:solidFill>
          <a:ln/>
        </p:spPr>
        <p:txBody>
          <a:bodyPr/>
          <a:p/>
        </p:txBody>
      </p:sp>
      <p:sp>
        <p:nvSpPr>
          <p:cNvPr id="5" name="Text 3"/>
          <p:cNvSpPr txBox="1"/>
          <p:nvPr/>
        </p:nvSpPr>
        <p:spPr>
          <a:xfrm>
            <a:off x="1051560" y="2423160"/>
            <a:ext cx="2971800" cy="822960"/>
          </a:xfrm>
          <a:prstGeom prst="rect">
            <a:avLst/>
          </a:prstGeom>
          <a:noFill/>
          <a:ln/>
        </p:spPr>
        <p:txBody>
          <a:bodyPr wrap="square" lIns="0" tIns="0" rIns="0" bIns="0" rtlCol="0" anchor="t"/>
          <a:lstStyle/>
          <a:p>
            <a:pPr indent="0" marL="0">
              <a:buNone/>
            </a:pPr>
            <a:r>
              <a:rPr lang="en-US" sz="4600" b="1" dirty="0">
                <a:solidFill>
                  <a:srgbClr val="FFFFFF"/>
                </a:solidFill>
                <a:latin typeface="Arial" pitchFamily="34" charset="0"/>
                <a:ea typeface="Arial" pitchFamily="34" charset="-122"/>
                <a:cs typeface="Arial" pitchFamily="34" charset="-120"/>
              </a:rPr>
              <a:t>$1,800</a:t>
            </a:r>
            <a:endParaRPr lang="en-US" sz="4600" dirty="0"/>
          </a:p>
        </p:txBody>
      </p:sp>
      <p:sp>
        <p:nvSpPr>
          <p:cNvPr id="6" name="Text 4"/>
          <p:cNvSpPr txBox="1"/>
          <p:nvPr/>
        </p:nvSpPr>
        <p:spPr>
          <a:xfrm>
            <a:off x="1051560" y="3291840"/>
            <a:ext cx="2971800" cy="320040"/>
          </a:xfrm>
          <a:prstGeom prst="rect">
            <a:avLst/>
          </a:prstGeom>
          <a:noFill/>
          <a:ln/>
        </p:spPr>
        <p:txBody>
          <a:bodyPr wrap="square" lIns="0" tIns="0" rIns="0" bIns="0" rtlCol="0" anchor="ctr"/>
          <a:lstStyle/>
          <a:p>
            <a:pPr indent="0" marL="0">
              <a:buNone/>
            </a:pPr>
            <a:r>
              <a:rPr lang="en-US" sz="1400" b="1" dirty="0">
                <a:solidFill>
                  <a:srgbClr val="01CBF0"/>
                </a:solidFill>
                <a:latin typeface="Arial" pitchFamily="34" charset="0"/>
                <a:ea typeface="Arial" pitchFamily="34" charset="-122"/>
                <a:cs typeface="Arial" pitchFamily="34" charset="-120"/>
              </a:rPr>
              <a:t>per participating employee</a:t>
            </a:r>
            <a:endParaRPr lang="en-US" sz="1400" dirty="0"/>
          </a:p>
        </p:txBody>
      </p:sp>
      <p:sp>
        <p:nvSpPr>
          <p:cNvPr id="7" name="Text 5"/>
          <p:cNvSpPr txBox="1"/>
          <p:nvPr/>
        </p:nvSpPr>
        <p:spPr>
          <a:xfrm>
            <a:off x="1051560" y="3794760"/>
            <a:ext cx="2971800" cy="1188720"/>
          </a:xfrm>
          <a:prstGeom prst="rect">
            <a:avLst/>
          </a:prstGeom>
          <a:noFill/>
          <a:ln/>
        </p:spPr>
        <p:txBody>
          <a:bodyPr wrap="square" lIns="0" tIns="0" rIns="0" bIns="0" rtlCol="0" anchor="t"/>
          <a:lstStyle/>
          <a:p>
            <a:pPr indent="0" marL="0">
              <a:lnSpc>
                <a:spcPts val="1800"/>
              </a:lnSpc>
              <a:buNone/>
            </a:pPr>
            <a:r>
              <a:rPr lang="en-US" sz="1200" dirty="0">
                <a:solidFill>
                  <a:srgbClr val="C9D2E8"/>
                </a:solidFill>
                <a:latin typeface="Arial" pitchFamily="34" charset="0"/>
                <a:ea typeface="Arial" pitchFamily="34" charset="-122"/>
                <a:cs typeface="Arial" pitchFamily="34" charset="-120"/>
              </a:rPr>
              <a:t>The same for everyone, whatever their situation. What it buys differs by tier — the amount spent on each person does not.</a:t>
            </a:r>
            <a:endParaRPr lang="en-US" sz="1200" dirty="0"/>
          </a:p>
        </p:txBody>
      </p:sp>
      <p:sp>
        <p:nvSpPr>
          <p:cNvPr id="8" name="Shape 6"/>
          <p:cNvSpPr/>
          <p:nvPr/>
        </p:nvSpPr>
        <p:spPr>
          <a:xfrm>
            <a:off x="4709160" y="2011680"/>
            <a:ext cx="6812280" cy="960120"/>
          </a:xfrm>
          <a:prstGeom prst="roundRect">
            <a:avLst>
              <a:gd name="adj" fmla="val 8571"/>
            </a:avLst>
          </a:prstGeom>
          <a:solidFill>
            <a:srgbClr val="EEF2FF"/>
          </a:solidFill>
          <a:ln/>
        </p:spPr>
        <p:txBody>
          <a:bodyPr/>
          <a:p/>
        </p:txBody>
      </p:sp>
      <p:sp>
        <p:nvSpPr>
          <p:cNvPr id="9" name="Shape 7"/>
          <p:cNvSpPr/>
          <p:nvPr/>
        </p:nvSpPr>
        <p:spPr>
          <a:xfrm>
            <a:off x="5029200" y="2368296"/>
            <a:ext cx="237744" cy="237744"/>
          </a:xfrm>
          <a:prstGeom prst="ellipse">
            <a:avLst/>
          </a:prstGeom>
          <a:solidFill>
            <a:srgbClr val="001F74"/>
          </a:solidFill>
          <a:ln/>
        </p:spPr>
        <p:txBody>
          <a:bodyPr/>
          <a:p/>
        </p:txBody>
      </p:sp>
      <p:sp>
        <p:nvSpPr>
          <p:cNvPr id="10" name="Text 8"/>
          <p:cNvSpPr txBox="1"/>
          <p:nvPr/>
        </p:nvSpPr>
        <p:spPr>
          <a:xfrm>
            <a:off x="5486400" y="2011680"/>
            <a:ext cx="2377440" cy="960120"/>
          </a:xfrm>
          <a:prstGeom prst="rect">
            <a:avLst/>
          </a:prstGeom>
          <a:noFill/>
          <a:ln/>
        </p:spPr>
        <p:txBody>
          <a:bodyPr wrap="square" lIns="0" tIns="0" rIns="0" bIns="0" rtlCol="0" anchor="ctr"/>
          <a:lstStyle/>
          <a:p>
            <a:pPr indent="0" marL="0">
              <a:buNone/>
            </a:pPr>
            <a:r>
              <a:rPr lang="en-US" sz="1500" b="1" dirty="0">
                <a:solidFill>
                  <a:srgbClr val="001F74"/>
                </a:solidFill>
                <a:latin typeface="Arial" pitchFamily="34" charset="0"/>
                <a:ea typeface="Arial" pitchFamily="34" charset="-122"/>
                <a:cs typeface="Arial" pitchFamily="34" charset="-120"/>
              </a:rPr>
              <a:t>Who Says?</a:t>
            </a:r>
            <a:endParaRPr lang="en-US" sz="1500" dirty="0"/>
          </a:p>
        </p:txBody>
      </p:sp>
      <p:sp>
        <p:nvSpPr>
          <p:cNvPr id="11" name="Text 9"/>
          <p:cNvSpPr txBox="1"/>
          <p:nvPr/>
        </p:nvSpPr>
        <p:spPr>
          <a:xfrm>
            <a:off x="7955280" y="2011680"/>
            <a:ext cx="3246120" cy="960120"/>
          </a:xfrm>
          <a:prstGeom prst="rect">
            <a:avLst/>
          </a:prstGeom>
          <a:noFill/>
          <a:ln/>
        </p:spPr>
        <p:txBody>
          <a:bodyPr wrap="square" lIns="0" tIns="0" rIns="0" bIns="0" rtlCol="0" anchor="ctr"/>
          <a:lstStyle/>
          <a:p>
            <a:pPr indent="0" marL="0">
              <a:buNone/>
            </a:pPr>
            <a:r>
              <a:rPr lang="en-US" sz="1250" dirty="0">
                <a:solidFill>
                  <a:srgbClr val="0D1B3E"/>
                </a:solidFill>
                <a:latin typeface="Arial" pitchFamily="34" charset="0"/>
                <a:ea typeface="Arial" pitchFamily="34" charset="-122"/>
                <a:cs typeface="Arial" pitchFamily="34" charset="-120"/>
              </a:rPr>
              <a:t>Their $250 engagement, plus a full twelve months of membership.</a:t>
            </a:r>
            <a:endParaRPr lang="en-US" sz="1250" dirty="0"/>
          </a:p>
        </p:txBody>
      </p:sp>
      <p:sp>
        <p:nvSpPr>
          <p:cNvPr id="12" name="Shape 10"/>
          <p:cNvSpPr/>
          <p:nvPr/>
        </p:nvSpPr>
        <p:spPr>
          <a:xfrm>
            <a:off x="4709160" y="3127248"/>
            <a:ext cx="6812280" cy="960120"/>
          </a:xfrm>
          <a:prstGeom prst="roundRect">
            <a:avLst>
              <a:gd name="adj" fmla="val 8571"/>
            </a:avLst>
          </a:prstGeom>
          <a:solidFill>
            <a:srgbClr val="FFFFFF"/>
          </a:solidFill>
          <a:ln w="12700">
            <a:solidFill>
              <a:srgbClr val="DFE2EA"/>
            </a:solidFill>
            <a:prstDash val="solid"/>
          </a:ln>
        </p:spPr>
        <p:txBody>
          <a:bodyPr/>
          <a:p/>
        </p:txBody>
      </p:sp>
      <p:sp>
        <p:nvSpPr>
          <p:cNvPr id="13" name="Shape 11"/>
          <p:cNvSpPr/>
          <p:nvPr/>
        </p:nvSpPr>
        <p:spPr>
          <a:xfrm>
            <a:off x="5029200" y="3483864"/>
            <a:ext cx="237744" cy="237744"/>
          </a:xfrm>
          <a:prstGeom prst="ellipse">
            <a:avLst/>
          </a:prstGeom>
          <a:solidFill>
            <a:srgbClr val="01CBF0"/>
          </a:solidFill>
          <a:ln/>
        </p:spPr>
        <p:txBody>
          <a:bodyPr/>
          <a:p/>
        </p:txBody>
      </p:sp>
      <p:sp>
        <p:nvSpPr>
          <p:cNvPr id="14" name="Text 12"/>
          <p:cNvSpPr txBox="1"/>
          <p:nvPr/>
        </p:nvSpPr>
        <p:spPr>
          <a:xfrm>
            <a:off x="5486400" y="3127248"/>
            <a:ext cx="2377440" cy="960120"/>
          </a:xfrm>
          <a:prstGeom prst="rect">
            <a:avLst/>
          </a:prstGeom>
          <a:noFill/>
          <a:ln/>
        </p:spPr>
        <p:txBody>
          <a:bodyPr wrap="square" lIns="0" tIns="0" rIns="0" bIns="0" rtlCol="0" anchor="ctr"/>
          <a:lstStyle/>
          <a:p>
            <a:pPr indent="0" marL="0">
              <a:buNone/>
            </a:pPr>
            <a:r>
              <a:rPr lang="en-US" sz="1500" b="1" dirty="0">
                <a:solidFill>
                  <a:srgbClr val="001F74"/>
                </a:solidFill>
                <a:latin typeface="Arial" pitchFamily="34" charset="0"/>
                <a:ea typeface="Arial" pitchFamily="34" charset="-122"/>
                <a:cs typeface="Arial" pitchFamily="34" charset="-120"/>
              </a:rPr>
              <a:t>What's Next?</a:t>
            </a:r>
            <a:endParaRPr lang="en-US" sz="1500" dirty="0"/>
          </a:p>
        </p:txBody>
      </p:sp>
      <p:sp>
        <p:nvSpPr>
          <p:cNvPr id="15" name="Text 13"/>
          <p:cNvSpPr txBox="1"/>
          <p:nvPr/>
        </p:nvSpPr>
        <p:spPr>
          <a:xfrm>
            <a:off x="7955280" y="3127248"/>
            <a:ext cx="3246120" cy="960120"/>
          </a:xfrm>
          <a:prstGeom prst="rect">
            <a:avLst/>
          </a:prstGeom>
          <a:noFill/>
          <a:ln/>
        </p:spPr>
        <p:txBody>
          <a:bodyPr wrap="square" lIns="0" tIns="0" rIns="0" bIns="0" rtlCol="0" anchor="ctr"/>
          <a:lstStyle/>
          <a:p>
            <a:pPr indent="0" marL="0">
              <a:buNone/>
            </a:pPr>
            <a:r>
              <a:rPr lang="en-US" sz="1250" dirty="0">
                <a:solidFill>
                  <a:srgbClr val="0D1B3E"/>
                </a:solidFill>
                <a:latin typeface="Arial" pitchFamily="34" charset="0"/>
                <a:ea typeface="Arial" pitchFamily="34" charset="-122"/>
                <a:cs typeface="Arial" pitchFamily="34" charset="-120"/>
              </a:rPr>
              <a:t>Their $1,000 engagement, plus $800 toward their advice fee.</a:t>
            </a:r>
            <a:endParaRPr lang="en-US" sz="1250" dirty="0"/>
          </a:p>
        </p:txBody>
      </p:sp>
      <p:sp>
        <p:nvSpPr>
          <p:cNvPr id="16" name="Shape 14"/>
          <p:cNvSpPr/>
          <p:nvPr/>
        </p:nvSpPr>
        <p:spPr>
          <a:xfrm>
            <a:off x="4709160" y="4242816"/>
            <a:ext cx="6812280" cy="960120"/>
          </a:xfrm>
          <a:prstGeom prst="roundRect">
            <a:avLst>
              <a:gd name="adj" fmla="val 8571"/>
            </a:avLst>
          </a:prstGeom>
          <a:solidFill>
            <a:srgbClr val="FFFFFF"/>
          </a:solidFill>
          <a:ln w="12700">
            <a:solidFill>
              <a:srgbClr val="DFE2EA"/>
            </a:solidFill>
            <a:prstDash val="solid"/>
          </a:ln>
        </p:spPr>
        <p:txBody>
          <a:bodyPr/>
          <a:p/>
        </p:txBody>
      </p:sp>
      <p:sp>
        <p:nvSpPr>
          <p:cNvPr id="17" name="Shape 15"/>
          <p:cNvSpPr/>
          <p:nvPr/>
        </p:nvSpPr>
        <p:spPr>
          <a:xfrm>
            <a:off x="5029200" y="4599432"/>
            <a:ext cx="237744" cy="237744"/>
          </a:xfrm>
          <a:prstGeom prst="ellipse">
            <a:avLst/>
          </a:prstGeom>
          <a:solidFill>
            <a:srgbClr val="8300E9"/>
          </a:solidFill>
          <a:ln/>
        </p:spPr>
        <p:txBody>
          <a:bodyPr/>
          <a:p/>
        </p:txBody>
      </p:sp>
      <p:sp>
        <p:nvSpPr>
          <p:cNvPr id="18" name="Text 16"/>
          <p:cNvSpPr txBox="1"/>
          <p:nvPr/>
        </p:nvSpPr>
        <p:spPr>
          <a:xfrm>
            <a:off x="5486400" y="4242816"/>
            <a:ext cx="2377440" cy="960120"/>
          </a:xfrm>
          <a:prstGeom prst="rect">
            <a:avLst/>
          </a:prstGeom>
          <a:noFill/>
          <a:ln/>
        </p:spPr>
        <p:txBody>
          <a:bodyPr wrap="square" lIns="0" tIns="0" rIns="0" bIns="0" rtlCol="0" anchor="ctr"/>
          <a:lstStyle/>
          <a:p>
            <a:pPr indent="0" marL="0">
              <a:buNone/>
            </a:pPr>
            <a:r>
              <a:rPr lang="en-US" sz="1500" b="1" dirty="0">
                <a:solidFill>
                  <a:srgbClr val="001F74"/>
                </a:solidFill>
                <a:latin typeface="Arial" pitchFamily="34" charset="0"/>
                <a:ea typeface="Arial" pitchFamily="34" charset="-122"/>
                <a:cs typeface="Arial" pitchFamily="34" charset="-120"/>
              </a:rPr>
              <a:t>What's Possible?</a:t>
            </a:r>
            <a:endParaRPr lang="en-US" sz="1500" dirty="0"/>
          </a:p>
        </p:txBody>
      </p:sp>
      <p:sp>
        <p:nvSpPr>
          <p:cNvPr id="19" name="Text 17"/>
          <p:cNvSpPr txBox="1"/>
          <p:nvPr/>
        </p:nvSpPr>
        <p:spPr>
          <a:xfrm>
            <a:off x="7955280" y="4242816"/>
            <a:ext cx="3246120" cy="960120"/>
          </a:xfrm>
          <a:prstGeom prst="rect">
            <a:avLst/>
          </a:prstGeom>
          <a:noFill/>
          <a:ln/>
        </p:spPr>
        <p:txBody>
          <a:bodyPr wrap="square" lIns="0" tIns="0" rIns="0" bIns="0" rtlCol="0" anchor="ctr"/>
          <a:lstStyle/>
          <a:p>
            <a:pPr indent="0" marL="0">
              <a:buNone/>
            </a:pPr>
            <a:r>
              <a:rPr lang="en-US" sz="1250" dirty="0">
                <a:solidFill>
                  <a:srgbClr val="0D1B3E"/>
                </a:solidFill>
                <a:latin typeface="Arial" pitchFamily="34" charset="0"/>
                <a:ea typeface="Arial" pitchFamily="34" charset="-122"/>
                <a:cs typeface="Arial" pitchFamily="34" charset="-120"/>
              </a:rPr>
              <a:t>Their $1,800 engagement fee.</a:t>
            </a:r>
            <a:endParaRPr lang="en-US" sz="1250" dirty="0"/>
          </a:p>
        </p:txBody>
      </p:sp>
      <p:sp>
        <p:nvSpPr>
          <p:cNvPr id="20" name="Shape 18"/>
          <p:cNvSpPr/>
          <p:nvPr/>
        </p:nvSpPr>
        <p:spPr>
          <a:xfrm>
            <a:off x="640080" y="5349240"/>
            <a:ext cx="10881360" cy="621792"/>
          </a:xfrm>
          <a:prstGeom prst="roundRect">
            <a:avLst>
              <a:gd name="adj" fmla="val 13235"/>
            </a:avLst>
          </a:prstGeom>
          <a:solidFill>
            <a:srgbClr val="EEF2FF"/>
          </a:solidFill>
          <a:ln/>
        </p:spPr>
        <p:txBody>
          <a:bodyPr/>
          <a:p/>
        </p:txBody>
      </p:sp>
      <p:sp>
        <p:nvSpPr>
          <p:cNvPr id="21" name="Text 19"/>
          <p:cNvSpPr txBox="1"/>
          <p:nvPr/>
        </p:nvSpPr>
        <p:spPr>
          <a:xfrm>
            <a:off x="1005840" y="5349240"/>
            <a:ext cx="10149840" cy="621792"/>
          </a:xfrm>
          <a:prstGeom prst="rect">
            <a:avLst/>
          </a:prstGeom>
          <a:noFill/>
          <a:ln/>
        </p:spPr>
        <p:txBody>
          <a:bodyPr wrap="square" lIns="0" tIns="0" rIns="0" bIns="0" rtlCol="0" anchor="ctr"/>
          <a:lstStyle/>
          <a:p>
            <a:pPr indent="0" marL="0">
              <a:buNone/>
            </a:pPr>
            <a:r>
              <a:rPr lang="en-US" sz="1300" b="1" dirty="0">
                <a:solidFill>
                  <a:srgbClr val="001F74"/>
                </a:solidFill>
                <a:latin typeface="Arial" pitchFamily="34" charset="0"/>
                <a:ea typeface="Arial" pitchFamily="34" charset="-122"/>
                <a:cs typeface="Arial" pitchFamily="34" charset="-120"/>
              </a:rPr>
              <a:t>Billed monthly in arrears. Nothing upfront, and nothing at all for staff who don't take it up. The workplace program is $2,400 a year on top. Four funding structures are available, from program-only to fully funded — scoped in the first conversation.</a:t>
            </a:r>
            <a:endParaRPr lang="en-US" sz="1300" dirty="0"/>
          </a:p>
        </p:txBody>
      </p:sp>
      <p:sp>
        <p:nvSpPr>
          <p:cNvPr id="22" name="Text 20"/>
          <p:cNvSpPr txBox="1"/>
          <p:nvPr/>
        </p:nvSpPr>
        <p:spPr>
          <a:xfrm>
            <a:off x="640080" y="6053328"/>
            <a:ext cx="10881360" cy="320040"/>
          </a:xfrm>
          <a:prstGeom prst="rect">
            <a:avLst/>
          </a:prstGeom>
          <a:noFill/>
          <a:ln/>
        </p:spPr>
        <p:txBody>
          <a:bodyPr wrap="square" lIns="0" tIns="0" rIns="0" bIns="0" rtlCol="0" anchor="t"/>
          <a:lstStyle/>
          <a:p>
            <a:pPr indent="0" marL="0">
              <a:lnSpc>
                <a:spcPts val="1300"/>
              </a:lnSpc>
              <a:buNone/>
            </a:pPr>
            <a:r>
              <a:rPr lang="en-US" sz="950" dirty="0">
                <a:solidFill>
                  <a:srgbClr val="5A6482"/>
                </a:solidFill>
                <a:latin typeface="Arial" pitchFamily="34" charset="0"/>
                <a:ea typeface="Arial" pitchFamily="34" charset="-122"/>
                <a:cs typeface="Arial" pitchFamily="34" charset="-120"/>
              </a:rPr>
              <a:t>Staff pay everything beyond that — implementation, and their membership after the first year — by direct debit, nothing through our payroll. Fees indicative, include GST, confirmed in writing. The business should obtain its own tax advice on amounts it pays.</a:t>
            </a:r>
            <a:endParaRPr lang="en-US" sz="950" dirty="0"/>
          </a:p>
        </p:txBody>
      </p:sp>
      <p:sp>
        <p:nvSpPr>
          <p:cNvPr id="23" name="Text 21"/>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FUNDING OPTIONS</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200" b="1" dirty="0">
                <a:solidFill>
                  <a:srgbClr val="001F74"/>
                </a:solidFill>
                <a:latin typeface="Arial" pitchFamily="34" charset="0"/>
                <a:ea typeface="Arial" pitchFamily="34" charset="-122"/>
                <a:cs typeface="Arial" pitchFamily="34" charset="-120"/>
              </a:rPr>
              <a:t>Four ways to fund it</a:t>
            </a:r>
            <a:endParaRPr lang="en-US" sz="32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640080" y="2011680"/>
          <a:ext cx="10881358" cy="914400"/>
        </p:xfrm>
        <a:graphic>
          <a:graphicData uri="http://schemas.openxmlformats.org/drawingml/2006/table">
            <a:tbl>
              <a:tblPr/>
              <a:tblGrid>
                <a:gridCol w="2611526"/>
                <a:gridCol w="3373221"/>
                <a:gridCol w="3373221"/>
                <a:gridCol w="1523390"/>
              </a:tblGrid>
              <a:tr h="566928">
                <a:tc>
                  <a:txBody>
                    <a:bodyPr/>
                    <a:lstStyle/>
                    <a:p>
                      <a:pPr indent="0" marL="0">
                        <a:buNone/>
                      </a:pPr>
                      <a:r>
                        <a:rPr sz="1000" b="1">
                          <a:solidFill>
                            <a:srgbClr val="FFFFFF"/>
                          </a:solidFill>
                          <a:latin typeface="Arial"/>
                        </a:rPr>
                        <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001F74"/>
                    </a:solidFill>
                  </a:tcPr>
                </a:tc>
                <a:tc>
                  <a:txBody>
                    <a:bodyPr/>
                    <a:lstStyle/>
                    <a:p>
                      <a:pPr algn="ctr" indent="0" marL="0">
                        <a:buNone/>
                      </a:pPr>
                      <a:r>
                        <a:rPr sz="1000" b="1">
                          <a:solidFill>
                            <a:srgbClr val="FFFFFF"/>
                          </a:solidFill>
                          <a:latin typeface="Arial"/>
                        </a:rPr>
                        <a:t>The business funds</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001F74"/>
                    </a:solidFill>
                  </a:tcPr>
                </a:tc>
                <a:tc>
                  <a:txBody>
                    <a:bodyPr/>
                    <a:lstStyle/>
                    <a:p>
                      <a:pPr algn="ctr" indent="0" marL="0">
                        <a:buNone/>
                      </a:pPr>
                      <a:r>
                        <a:rPr sz="1000" b="1">
                          <a:solidFill>
                            <a:srgbClr val="FFFFFF"/>
                          </a:solidFill>
                          <a:latin typeface="Arial"/>
                        </a:rPr>
                        <a:t>The employee funds</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001F74"/>
                    </a:solidFill>
                  </a:tcPr>
                </a:tc>
                <a:tc>
                  <a:txBody>
                    <a:bodyPr/>
                    <a:lstStyle/>
                    <a:p>
                      <a:pPr algn="ctr" indent="0" marL="0">
                        <a:buNone/>
                      </a:pPr>
                      <a:r>
                        <a:rPr sz="1000" b="1">
                          <a:solidFill>
                            <a:srgbClr val="FFFFFF"/>
                          </a:solidFill>
                          <a:latin typeface="Arial"/>
                        </a:rPr>
                        <a:t>Best for</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001F74"/>
                    </a:solidFill>
                  </a:tcPr>
                </a:tc>
              </a:tr>
              <a:tr h="566928">
                <a:tc>
                  <a:txBody>
                    <a:bodyPr/>
                    <a:lstStyle/>
                    <a:p>
                      <a:pPr indent="0" marL="0">
                        <a:buNone/>
                      </a:pPr>
                      <a:r>
                        <a:rPr sz="1000" b="1">
                          <a:solidFill>
                            <a:srgbClr val="001F74"/>
                          </a:solidFill>
                          <a:latin typeface="Arial"/>
                        </a:rPr>
                        <a:t>1 · Program only</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sz="1000">
                          <a:solidFill>
                            <a:srgbClr val="334155"/>
                          </a:solidFill>
                          <a:latin typeface="Arial"/>
                        </a:rPr>
                        <a:t>The workplace layer — sessions, education, calculators and the annual survey</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sz="1000">
                          <a:solidFill>
                            <a:srgbClr val="334155"/>
                          </a:solidFill>
                          <a:latin typeface="Arial"/>
                        </a:rPr>
                        <a:t>Any membership they take up, entirely at their own cost</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sz="1000">
                          <a:solidFill>
                            <a:srgbClr val="334155"/>
                          </a:solidFill>
                          <a:latin typeface="Arial"/>
                        </a:rPr>
                        <a:t>Lightest footprint</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r>
              <a:tr h="566928">
                <a:tc>
                  <a:txBody>
                    <a:bodyPr/>
                    <a:lstStyle/>
                    <a:p>
                      <a:pPr indent="0" marL="0">
                        <a:buNone/>
                      </a:pPr>
                      <a:r>
                        <a:rPr sz="1000" b="1">
                          <a:solidFill>
                            <a:srgbClr val="001F74"/>
                          </a:solidFill>
                          <a:latin typeface="Arial"/>
                        </a:rPr>
                        <a:t>2 · Kick-start — the standard structure</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sz="1000">
                          <a:solidFill>
                            <a:srgbClr val="334155"/>
                          </a:solidFill>
                          <a:latin typeface="Arial"/>
                        </a:rPr>
                        <a:t>A set amount toward each participating employee’s first year</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sz="1000">
                          <a:solidFill>
                            <a:srgbClr val="334155"/>
                          </a:solidFill>
                          <a:latin typeface="Arial"/>
                        </a:rPr>
                        <a:t>Everything after the funded period — the membership is theirs, and survives them leaving</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sz="1000">
                          <a:solidFill>
                            <a:srgbClr val="334155"/>
                          </a:solidFill>
                          <a:latin typeface="Arial"/>
                        </a:rPr>
                        <a:t>Most businesses</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r>
              <a:tr h="566928">
                <a:tc>
                  <a:txBody>
                    <a:bodyPr/>
                    <a:lstStyle/>
                    <a:p>
                      <a:pPr indent="0" marL="0">
                        <a:buNone/>
                      </a:pPr>
                      <a:r>
                        <a:rPr sz="1000" b="1">
                          <a:solidFill>
                            <a:srgbClr val="001F74"/>
                          </a:solidFill>
                          <a:latin typeface="Arial"/>
                        </a:rPr>
                        <a:t>3 · Funded while employed</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sz="1000">
                          <a:solidFill>
                            <a:srgbClr val="334155"/>
                          </a:solidFill>
                          <a:latin typeface="Arial"/>
                        </a:rPr>
                        <a:t>Each participant’s membership for as long as they work for us</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sz="1000">
                          <a:solidFill>
                            <a:srgbClr val="334155"/>
                          </a:solidFill>
                          <a:latin typeface="Arial"/>
                        </a:rPr>
                        <a:t>The membership continues at their own cost if they leave</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sz="1000">
                          <a:solidFill>
                            <a:srgbClr val="334155"/>
                          </a:solidFill>
                          <a:latin typeface="Arial"/>
                        </a:rPr>
                        <a:t>Strongest ongoing benefit</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r>
              <a:tr h="566928">
                <a:tc>
                  <a:txBody>
                    <a:bodyPr/>
                    <a:lstStyle/>
                    <a:p>
                      <a:pPr indent="0" marL="0">
                        <a:buNone/>
                      </a:pPr>
                      <a:r>
                        <a:rPr sz="1000" b="1">
                          <a:solidFill>
                            <a:srgbClr val="001F74"/>
                          </a:solidFill>
                          <a:latin typeface="Arial"/>
                        </a:rPr>
                        <a:t>4 · Co-funded</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sz="1000">
                          <a:solidFill>
                            <a:srgbClr val="334155"/>
                          </a:solidFill>
                          <a:latin typeface="Arial"/>
                        </a:rPr>
                        <a:t>An agreed share of the ongoing membership cost</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sz="1000">
                          <a:solidFill>
                            <a:srgbClr val="334155"/>
                          </a:solidFill>
                          <a:latin typeface="Arial"/>
                        </a:rPr>
                        <a:t>The other share of the cost</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sz="1000">
                          <a:solidFill>
                            <a:srgbClr val="334155"/>
                          </a:solidFill>
                          <a:latin typeface="Arial"/>
                        </a:rPr>
                        <a:t>Shared commitment</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r>
            </a:tbl>
          </a:graphicData>
        </a:graphic>
      </p:graphicFrame>
      <p:sp>
        <p:nvSpPr>
          <p:cNvPr id="5" name="Text 2"/>
          <p:cNvSpPr txBox="1"/>
          <p:nvPr/>
        </p:nvSpPr>
        <p:spPr>
          <a:xfrm>
            <a:off x="640080" y="5806440"/>
            <a:ext cx="10881360" cy="457200"/>
          </a:xfrm>
          <a:prstGeom prst="rect">
            <a:avLst/>
          </a:prstGeom>
          <a:noFill/>
          <a:ln/>
        </p:spPr>
        <p:txBody>
          <a:bodyPr wrap="square" lIns="0" tIns="0" rIns="0" bIns="0" rtlCol="0" anchor="ctr"/>
          <a:lstStyle/>
          <a:p>
            <a:pPr indent="0" marL="0">
              <a:buNone/>
            </a:pPr>
            <a:r>
              <a:rPr lang="en-US" sz="1100" dirty="0">
                <a:solidFill>
                  <a:srgbClr val="5A6482"/>
                </a:solidFill>
                <a:latin typeface="Arial" pitchFamily="34" charset="0"/>
                <a:ea typeface="Arial" pitchFamily="34" charset="-122"/>
                <a:cs typeface="Arial" pitchFamily="34" charset="-120"/>
              </a:rPr>
              <a:t>Kick-start is the structure this proposal assumes — the per-participant numbers on the previous slide. Fintor scopes the best fit for the business in the first conversation.</a:t>
            </a:r>
            <a:endParaRPr lang="en-US" sz="1100" dirty="0"/>
          </a:p>
        </p:txBody>
      </p:sp>
      <p:sp>
        <p:nvSpPr>
          <p:cNvPr id="6" name="Text 3"/>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WHERE THE SAVING IS</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200" b="1" dirty="0">
                <a:solidFill>
                  <a:srgbClr val="001F74"/>
                </a:solidFill>
                <a:latin typeface="Arial" pitchFamily="34" charset="0"/>
                <a:ea typeface="Arial" pitchFamily="34" charset="-122"/>
                <a:cs typeface="Arial" pitchFamily="34" charset="-120"/>
              </a:rPr>
              <a:t>Money found beats money paid</a:t>
            </a:r>
            <a:endParaRPr lang="en-US" sz="3200" dirty="0"/>
          </a:p>
        </p:txBody>
      </p:sp>
      <p:sp>
        <p:nvSpPr>
          <p:cNvPr id="4" name="Text 2"/>
          <p:cNvSpPr txBox="1"/>
          <p:nvPr/>
        </p:nvSpPr>
        <p:spPr>
          <a:xfrm>
            <a:off x="640080" y="2148840"/>
            <a:ext cx="1920240" cy="731520"/>
          </a:xfrm>
          <a:prstGeom prst="rect">
            <a:avLst/>
          </a:prstGeom>
          <a:noFill/>
          <a:ln/>
        </p:spPr>
        <p:txBody>
          <a:bodyPr wrap="square" lIns="0" tIns="0" rIns="0" bIns="0" rtlCol="0" anchor="ctr"/>
          <a:lstStyle/>
          <a:p>
            <a:pPr indent="0" marL="0">
              <a:buNone/>
            </a:pPr>
            <a:r>
              <a:rPr lang="en-US" sz="3400" b="1" dirty="0">
                <a:solidFill>
                  <a:srgbClr val="01CBF0"/>
                </a:solidFill>
                <a:latin typeface="Arial" pitchFamily="34" charset="0"/>
                <a:ea typeface="Arial" pitchFamily="34" charset="-122"/>
                <a:cs typeface="Arial" pitchFamily="34" charset="-120"/>
              </a:rPr>
              <a:t>$2,500</a:t>
            </a:r>
            <a:endParaRPr lang="en-US" sz="3400" dirty="0"/>
          </a:p>
        </p:txBody>
      </p:sp>
      <p:sp>
        <p:nvSpPr>
          <p:cNvPr id="5" name="Text 3"/>
          <p:cNvSpPr txBox="1"/>
          <p:nvPr/>
        </p:nvSpPr>
        <p:spPr>
          <a:xfrm>
            <a:off x="2743200" y="2194560"/>
            <a:ext cx="5760720" cy="457200"/>
          </a:xfrm>
          <a:prstGeom prst="rect">
            <a:avLst/>
          </a:prstGeom>
          <a:noFill/>
          <a:ln/>
        </p:spPr>
        <p:txBody>
          <a:bodyPr wrap="square" lIns="0" tIns="0" rIns="0" bIns="0" rtlCol="0" anchor="ctr"/>
          <a:lstStyle/>
          <a:p>
            <a:pPr indent="0" marL="0">
              <a:buNone/>
            </a:pPr>
            <a:r>
              <a:rPr lang="en-US" sz="1500" b="1" dirty="0">
                <a:solidFill>
                  <a:srgbClr val="0D1B3E"/>
                </a:solidFill>
                <a:latin typeface="Arial" pitchFamily="34" charset="0"/>
                <a:ea typeface="Arial" pitchFamily="34" charset="-122"/>
                <a:cs typeface="Arial" pitchFamily="34" charset="-120"/>
              </a:rPr>
              <a:t>found — the same in hand as a $3,676 gross pay rise</a:t>
            </a:r>
            <a:endParaRPr lang="en-US" sz="1500" dirty="0"/>
          </a:p>
        </p:txBody>
      </p:sp>
      <p:sp>
        <p:nvSpPr>
          <p:cNvPr id="6" name="Text 4"/>
          <p:cNvSpPr txBox="1"/>
          <p:nvPr/>
        </p:nvSpPr>
        <p:spPr>
          <a:xfrm>
            <a:off x="2743200" y="2624328"/>
            <a:ext cx="5760720" cy="274320"/>
          </a:xfrm>
          <a:prstGeom prst="rect">
            <a:avLst/>
          </a:prstGeom>
          <a:noFill/>
          <a:ln/>
        </p:spPr>
        <p:txBody>
          <a:bodyPr wrap="square" lIns="0" tIns="0" rIns="0" bIns="0" rtlCol="0" anchor="t"/>
          <a:lstStyle/>
          <a:p>
            <a:pPr indent="0" marL="0">
              <a:buNone/>
            </a:pPr>
            <a:r>
              <a:rPr lang="en-US" sz="1000" dirty="0">
                <a:solidFill>
                  <a:srgbClr val="5A6482"/>
                </a:solidFill>
                <a:latin typeface="Arial" pitchFamily="34" charset="0"/>
                <a:ea typeface="Arial" pitchFamily="34" charset="-122"/>
                <a:cs typeface="Arial" pitchFamily="34" charset="-120"/>
              </a:rPr>
              <a:t>Which would cost the business $4,118 a year, with super — permanently</a:t>
            </a:r>
            <a:endParaRPr lang="en-US" sz="1000" dirty="0"/>
          </a:p>
        </p:txBody>
      </p:sp>
      <p:sp>
        <p:nvSpPr>
          <p:cNvPr id="7" name="Shape 5"/>
          <p:cNvSpPr/>
          <p:nvPr/>
        </p:nvSpPr>
        <p:spPr>
          <a:xfrm>
            <a:off x="640080" y="3108960"/>
            <a:ext cx="7863840" cy="0"/>
          </a:xfrm>
          <a:prstGeom prst="line">
            <a:avLst/>
          </a:prstGeom>
          <a:noFill/>
          <a:ln w="12700">
            <a:solidFill>
              <a:srgbClr val="DFE2EA"/>
            </a:solidFill>
            <a:prstDash val="solid"/>
          </a:ln>
        </p:spPr>
        <p:txBody>
          <a:bodyPr/>
          <a:p/>
        </p:txBody>
      </p:sp>
      <p:sp>
        <p:nvSpPr>
          <p:cNvPr id="8" name="Text 6"/>
          <p:cNvSpPr txBox="1"/>
          <p:nvPr/>
        </p:nvSpPr>
        <p:spPr>
          <a:xfrm>
            <a:off x="640080" y="3383280"/>
            <a:ext cx="1920240" cy="731520"/>
          </a:xfrm>
          <a:prstGeom prst="rect">
            <a:avLst/>
          </a:prstGeom>
          <a:noFill/>
          <a:ln/>
        </p:spPr>
        <p:txBody>
          <a:bodyPr wrap="square" lIns="0" tIns="0" rIns="0" bIns="0" rtlCol="0" anchor="ctr"/>
          <a:lstStyle/>
          <a:p>
            <a:pPr indent="0" marL="0">
              <a:buNone/>
            </a:pPr>
            <a:r>
              <a:rPr lang="en-US" sz="3400" b="1" dirty="0">
                <a:solidFill>
                  <a:srgbClr val="01CBF0"/>
                </a:solidFill>
                <a:latin typeface="Arial" pitchFamily="34" charset="0"/>
                <a:ea typeface="Arial" pitchFamily="34" charset="-122"/>
                <a:cs typeface="Arial" pitchFamily="34" charset="-120"/>
              </a:rPr>
              <a:t>$5,000</a:t>
            </a:r>
            <a:endParaRPr lang="en-US" sz="3400" dirty="0"/>
          </a:p>
        </p:txBody>
      </p:sp>
      <p:sp>
        <p:nvSpPr>
          <p:cNvPr id="9" name="Text 7"/>
          <p:cNvSpPr txBox="1"/>
          <p:nvPr/>
        </p:nvSpPr>
        <p:spPr>
          <a:xfrm>
            <a:off x="2743200" y="3429000"/>
            <a:ext cx="5760720" cy="457200"/>
          </a:xfrm>
          <a:prstGeom prst="rect">
            <a:avLst/>
          </a:prstGeom>
          <a:noFill/>
          <a:ln/>
        </p:spPr>
        <p:txBody>
          <a:bodyPr wrap="square" lIns="0" tIns="0" rIns="0" bIns="0" rtlCol="0" anchor="ctr"/>
          <a:lstStyle/>
          <a:p>
            <a:pPr indent="0" marL="0">
              <a:buNone/>
            </a:pPr>
            <a:r>
              <a:rPr lang="en-US" sz="1500" b="1" dirty="0">
                <a:solidFill>
                  <a:srgbClr val="0D1B3E"/>
                </a:solidFill>
                <a:latin typeface="Arial" pitchFamily="34" charset="0"/>
                <a:ea typeface="Arial" pitchFamily="34" charset="-122"/>
                <a:cs typeface="Arial" pitchFamily="34" charset="-120"/>
              </a:rPr>
              <a:t>found — the same in hand as a $7,353 gross pay rise</a:t>
            </a:r>
            <a:endParaRPr lang="en-US" sz="1500" dirty="0"/>
          </a:p>
        </p:txBody>
      </p:sp>
      <p:sp>
        <p:nvSpPr>
          <p:cNvPr id="10" name="Text 8"/>
          <p:cNvSpPr txBox="1"/>
          <p:nvPr/>
        </p:nvSpPr>
        <p:spPr>
          <a:xfrm>
            <a:off x="2743200" y="3858768"/>
            <a:ext cx="5760720" cy="274320"/>
          </a:xfrm>
          <a:prstGeom prst="rect">
            <a:avLst/>
          </a:prstGeom>
          <a:noFill/>
          <a:ln/>
        </p:spPr>
        <p:txBody>
          <a:bodyPr wrap="square" lIns="0" tIns="0" rIns="0" bIns="0" rtlCol="0" anchor="t"/>
          <a:lstStyle/>
          <a:p>
            <a:pPr indent="0" marL="0">
              <a:buNone/>
            </a:pPr>
            <a:r>
              <a:rPr lang="en-US" sz="1000" dirty="0">
                <a:solidFill>
                  <a:srgbClr val="5A6482"/>
                </a:solidFill>
                <a:latin typeface="Arial" pitchFamily="34" charset="0"/>
                <a:ea typeface="Arial" pitchFamily="34" charset="-122"/>
                <a:cs typeface="Arial" pitchFamily="34" charset="-120"/>
              </a:rPr>
              <a:t>Which would cost the business $8,235 a year, with super — permanently</a:t>
            </a:r>
            <a:endParaRPr lang="en-US" sz="1000" dirty="0"/>
          </a:p>
        </p:txBody>
      </p:sp>
      <p:sp>
        <p:nvSpPr>
          <p:cNvPr id="11" name="Shape 9"/>
          <p:cNvSpPr/>
          <p:nvPr/>
        </p:nvSpPr>
        <p:spPr>
          <a:xfrm>
            <a:off x="640080" y="4343400"/>
            <a:ext cx="7863840" cy="0"/>
          </a:xfrm>
          <a:prstGeom prst="line">
            <a:avLst/>
          </a:prstGeom>
          <a:noFill/>
          <a:ln w="12700">
            <a:solidFill>
              <a:srgbClr val="DFE2EA"/>
            </a:solidFill>
            <a:prstDash val="solid"/>
          </a:ln>
        </p:spPr>
        <p:txBody>
          <a:bodyPr/>
          <a:p/>
        </p:txBody>
      </p:sp>
      <p:sp>
        <p:nvSpPr>
          <p:cNvPr id="12" name="Text 10"/>
          <p:cNvSpPr txBox="1"/>
          <p:nvPr/>
        </p:nvSpPr>
        <p:spPr>
          <a:xfrm>
            <a:off x="640080" y="4617720"/>
            <a:ext cx="1920240" cy="731520"/>
          </a:xfrm>
          <a:prstGeom prst="rect">
            <a:avLst/>
          </a:prstGeom>
          <a:noFill/>
          <a:ln/>
        </p:spPr>
        <p:txBody>
          <a:bodyPr wrap="square" lIns="0" tIns="0" rIns="0" bIns="0" rtlCol="0" anchor="ctr"/>
          <a:lstStyle/>
          <a:p>
            <a:pPr indent="0" marL="0">
              <a:buNone/>
            </a:pPr>
            <a:r>
              <a:rPr lang="en-US" sz="3400" b="1" dirty="0">
                <a:solidFill>
                  <a:srgbClr val="01CBF0"/>
                </a:solidFill>
                <a:latin typeface="Arial" pitchFamily="34" charset="0"/>
                <a:ea typeface="Arial" pitchFamily="34" charset="-122"/>
                <a:cs typeface="Arial" pitchFamily="34" charset="-120"/>
              </a:rPr>
              <a:t>$10,000</a:t>
            </a:r>
            <a:endParaRPr lang="en-US" sz="3400" dirty="0"/>
          </a:p>
        </p:txBody>
      </p:sp>
      <p:sp>
        <p:nvSpPr>
          <p:cNvPr id="13" name="Text 11"/>
          <p:cNvSpPr txBox="1"/>
          <p:nvPr/>
        </p:nvSpPr>
        <p:spPr>
          <a:xfrm>
            <a:off x="2743200" y="4663440"/>
            <a:ext cx="5760720" cy="457200"/>
          </a:xfrm>
          <a:prstGeom prst="rect">
            <a:avLst/>
          </a:prstGeom>
          <a:noFill/>
          <a:ln/>
        </p:spPr>
        <p:txBody>
          <a:bodyPr wrap="square" lIns="0" tIns="0" rIns="0" bIns="0" rtlCol="0" anchor="ctr"/>
          <a:lstStyle/>
          <a:p>
            <a:pPr indent="0" marL="0">
              <a:buNone/>
            </a:pPr>
            <a:r>
              <a:rPr lang="en-US" sz="1500" b="1" dirty="0">
                <a:solidFill>
                  <a:srgbClr val="0D1B3E"/>
                </a:solidFill>
                <a:latin typeface="Arial" pitchFamily="34" charset="0"/>
                <a:ea typeface="Arial" pitchFamily="34" charset="-122"/>
                <a:cs typeface="Arial" pitchFamily="34" charset="-120"/>
              </a:rPr>
              <a:t>found — the same in hand as a $14,706 gross pay rise</a:t>
            </a:r>
            <a:endParaRPr lang="en-US" sz="1500" dirty="0"/>
          </a:p>
        </p:txBody>
      </p:sp>
      <p:sp>
        <p:nvSpPr>
          <p:cNvPr id="14" name="Text 12"/>
          <p:cNvSpPr txBox="1"/>
          <p:nvPr/>
        </p:nvSpPr>
        <p:spPr>
          <a:xfrm>
            <a:off x="2743200" y="5093208"/>
            <a:ext cx="5760720" cy="274320"/>
          </a:xfrm>
          <a:prstGeom prst="rect">
            <a:avLst/>
          </a:prstGeom>
          <a:noFill/>
          <a:ln/>
        </p:spPr>
        <p:txBody>
          <a:bodyPr wrap="square" lIns="0" tIns="0" rIns="0" bIns="0" rtlCol="0" anchor="t"/>
          <a:lstStyle/>
          <a:p>
            <a:pPr indent="0" marL="0">
              <a:buNone/>
            </a:pPr>
            <a:r>
              <a:rPr lang="en-US" sz="1000" dirty="0">
                <a:solidFill>
                  <a:srgbClr val="5A6482"/>
                </a:solidFill>
                <a:latin typeface="Arial" pitchFamily="34" charset="0"/>
                <a:ea typeface="Arial" pitchFamily="34" charset="-122"/>
                <a:cs typeface="Arial" pitchFamily="34" charset="-120"/>
              </a:rPr>
              <a:t>Which would cost the business $16,471 a year, with super — permanently</a:t>
            </a:r>
            <a:endParaRPr lang="en-US" sz="1000" dirty="0"/>
          </a:p>
        </p:txBody>
      </p:sp>
      <p:sp>
        <p:nvSpPr>
          <p:cNvPr id="15" name="Shape 13"/>
          <p:cNvSpPr/>
          <p:nvPr/>
        </p:nvSpPr>
        <p:spPr>
          <a:xfrm>
            <a:off x="8686800" y="2148840"/>
            <a:ext cx="2834640" cy="3566160"/>
          </a:xfrm>
          <a:prstGeom prst="roundRect">
            <a:avLst>
              <a:gd name="adj" fmla="val 2903"/>
            </a:avLst>
          </a:prstGeom>
          <a:solidFill>
            <a:srgbClr val="001F74"/>
          </a:solidFill>
          <a:ln/>
        </p:spPr>
        <p:txBody>
          <a:bodyPr/>
          <a:p/>
        </p:txBody>
      </p:sp>
      <p:sp>
        <p:nvSpPr>
          <p:cNvPr id="16" name="Text 14"/>
          <p:cNvSpPr txBox="1"/>
          <p:nvPr/>
        </p:nvSpPr>
        <p:spPr>
          <a:xfrm>
            <a:off x="9052560" y="2148840"/>
            <a:ext cx="2103120" cy="3566160"/>
          </a:xfrm>
          <a:prstGeom prst="rect">
            <a:avLst/>
          </a:prstGeom>
          <a:noFill/>
          <a:ln/>
        </p:spPr>
        <p:txBody>
          <a:bodyPr wrap="square" lIns="0" tIns="0" rIns="0" bIns="0" rtlCol="0" anchor="ctr"/>
          <a:lstStyle/>
          <a:p>
            <a:pPr indent="0" marL="0">
              <a:lnSpc>
                <a:spcPts val="2600"/>
              </a:lnSpc>
              <a:buNone/>
            </a:pPr>
            <a:r>
              <a:rPr lang="en-US" sz="1700" b="1" dirty="0">
                <a:solidFill>
                  <a:srgbClr val="FFFFFF"/>
                </a:solidFill>
                <a:latin typeface="Arial" pitchFamily="34" charset="0"/>
                <a:ea typeface="Arial" pitchFamily="34" charset="-122"/>
                <a:cs typeface="Arial" pitchFamily="34" charset="-120"/>
              </a:rPr>
              <a:t>The program: $1,800 per person, once. The pay rise it replaces: thousands a year, forever.</a:t>
            </a:r>
            <a:endParaRPr lang="en-US" sz="1700" dirty="0"/>
          </a:p>
        </p:txBody>
      </p:sp>
      <p:sp>
        <p:nvSpPr>
          <p:cNvPr id="17" name="Text 15"/>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Illustrative only — savings are not guaranteed and depend on individual circumstances. Salary band $45,001–$135,000, 2025–26 rates incl. 2% Medicare levy, 12% super guarantee. General information only — not personal financial advice. Fintor Group Pty Ltd AFSL 559460.</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WHY FINTOR</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200" b="1" dirty="0">
                <a:solidFill>
                  <a:srgbClr val="001F74"/>
                </a:solidFill>
                <a:latin typeface="Arial" pitchFamily="34" charset="0"/>
                <a:ea typeface="Arial" pitchFamily="34" charset="-122"/>
                <a:cs typeface="Arial" pitchFamily="34" charset="-120"/>
              </a:rPr>
              <a:t>Fintor can do the work, not just advise on it</a:t>
            </a:r>
            <a:endParaRPr lang="en-US" sz="3200" dirty="0"/>
          </a:p>
        </p:txBody>
      </p:sp>
      <p:sp>
        <p:nvSpPr>
          <p:cNvPr id="4" name="Shape 2"/>
          <p:cNvSpPr/>
          <p:nvPr/>
        </p:nvSpPr>
        <p:spPr>
          <a:xfrm>
            <a:off x="640080" y="2057400"/>
            <a:ext cx="1883664" cy="1051560"/>
          </a:xfrm>
          <a:prstGeom prst="roundRect">
            <a:avLst>
              <a:gd name="adj" fmla="val 7826"/>
            </a:avLst>
          </a:prstGeom>
          <a:solidFill>
            <a:srgbClr val="EEF2FF"/>
          </a:solidFill>
          <a:ln/>
        </p:spPr>
        <p:txBody>
          <a:bodyPr/>
          <a:p/>
        </p:txBody>
      </p:sp>
      <p:sp>
        <p:nvSpPr>
          <p:cNvPr id="5" name="Text 3"/>
          <p:cNvSpPr txBox="1"/>
          <p:nvPr/>
        </p:nvSpPr>
        <p:spPr>
          <a:xfrm>
            <a:off x="868680" y="2057400"/>
            <a:ext cx="1426464" cy="1051560"/>
          </a:xfrm>
          <a:prstGeom prst="rect">
            <a:avLst/>
          </a:prstGeom>
          <a:noFill/>
          <a:ln/>
        </p:spPr>
        <p:txBody>
          <a:bodyPr wrap="square" lIns="0" tIns="0" rIns="0" bIns="0" rtlCol="0" anchor="ctr"/>
          <a:lstStyle/>
          <a:p>
            <a:pPr algn="ctr" indent="0" marL="0">
              <a:buNone/>
            </a:pPr>
            <a:r>
              <a:rPr lang="en-US" sz="1300" b="1" dirty="0">
                <a:solidFill>
                  <a:srgbClr val="001F74"/>
                </a:solidFill>
                <a:latin typeface="Arial" pitchFamily="34" charset="0"/>
                <a:ea typeface="Arial" pitchFamily="34" charset="-122"/>
                <a:cs typeface="Arial" pitchFamily="34" charset="-120"/>
              </a:rPr>
              <a:t>Financial planning</a:t>
            </a:r>
            <a:endParaRPr lang="en-US" sz="1300" dirty="0"/>
          </a:p>
        </p:txBody>
      </p:sp>
      <p:sp>
        <p:nvSpPr>
          <p:cNvPr id="6" name="Shape 4"/>
          <p:cNvSpPr/>
          <p:nvPr/>
        </p:nvSpPr>
        <p:spPr>
          <a:xfrm>
            <a:off x="2889504" y="2057400"/>
            <a:ext cx="1883664" cy="1051560"/>
          </a:xfrm>
          <a:prstGeom prst="roundRect">
            <a:avLst>
              <a:gd name="adj" fmla="val 7826"/>
            </a:avLst>
          </a:prstGeom>
          <a:solidFill>
            <a:srgbClr val="EEF2FF"/>
          </a:solidFill>
          <a:ln/>
        </p:spPr>
        <p:txBody>
          <a:bodyPr/>
          <a:p/>
        </p:txBody>
      </p:sp>
      <p:sp>
        <p:nvSpPr>
          <p:cNvPr id="7" name="Text 5"/>
          <p:cNvSpPr txBox="1"/>
          <p:nvPr/>
        </p:nvSpPr>
        <p:spPr>
          <a:xfrm>
            <a:off x="3118104" y="2057400"/>
            <a:ext cx="1426464" cy="1051560"/>
          </a:xfrm>
          <a:prstGeom prst="rect">
            <a:avLst/>
          </a:prstGeom>
          <a:noFill/>
          <a:ln/>
        </p:spPr>
        <p:txBody>
          <a:bodyPr wrap="square" lIns="0" tIns="0" rIns="0" bIns="0" rtlCol="0" anchor="ctr"/>
          <a:lstStyle/>
          <a:p>
            <a:pPr algn="ctr" indent="0" marL="0">
              <a:buNone/>
            </a:pPr>
            <a:r>
              <a:rPr lang="en-US" sz="1300" b="1" dirty="0">
                <a:solidFill>
                  <a:srgbClr val="001F74"/>
                </a:solidFill>
                <a:latin typeface="Arial" pitchFamily="34" charset="0"/>
                <a:ea typeface="Arial" pitchFamily="34" charset="-122"/>
                <a:cs typeface="Arial" pitchFamily="34" charset="-120"/>
              </a:rPr>
              <a:t>Mortgage broking</a:t>
            </a:r>
            <a:endParaRPr lang="en-US" sz="1300" dirty="0"/>
          </a:p>
        </p:txBody>
      </p:sp>
      <p:sp>
        <p:nvSpPr>
          <p:cNvPr id="8" name="Shape 6"/>
          <p:cNvSpPr/>
          <p:nvPr/>
        </p:nvSpPr>
        <p:spPr>
          <a:xfrm>
            <a:off x="5138928" y="2057400"/>
            <a:ext cx="1883664" cy="1051560"/>
          </a:xfrm>
          <a:prstGeom prst="roundRect">
            <a:avLst>
              <a:gd name="adj" fmla="val 7826"/>
            </a:avLst>
          </a:prstGeom>
          <a:solidFill>
            <a:srgbClr val="EEF2FF"/>
          </a:solidFill>
          <a:ln/>
        </p:spPr>
        <p:txBody>
          <a:bodyPr/>
          <a:p/>
        </p:txBody>
      </p:sp>
      <p:sp>
        <p:nvSpPr>
          <p:cNvPr id="9" name="Text 7"/>
          <p:cNvSpPr txBox="1"/>
          <p:nvPr/>
        </p:nvSpPr>
        <p:spPr>
          <a:xfrm>
            <a:off x="5367528" y="2057400"/>
            <a:ext cx="1426464" cy="1051560"/>
          </a:xfrm>
          <a:prstGeom prst="rect">
            <a:avLst/>
          </a:prstGeom>
          <a:noFill/>
          <a:ln/>
        </p:spPr>
        <p:txBody>
          <a:bodyPr wrap="square" lIns="0" tIns="0" rIns="0" bIns="0" rtlCol="0" anchor="ctr"/>
          <a:lstStyle/>
          <a:p>
            <a:pPr algn="ctr" indent="0" marL="0">
              <a:buNone/>
            </a:pPr>
            <a:r>
              <a:rPr lang="en-US" sz="1300" b="1" dirty="0">
                <a:solidFill>
                  <a:srgbClr val="001F74"/>
                </a:solidFill>
                <a:latin typeface="Arial" pitchFamily="34" charset="0"/>
                <a:ea typeface="Arial" pitchFamily="34" charset="-122"/>
                <a:cs typeface="Arial" pitchFamily="34" charset="-120"/>
              </a:rPr>
              <a:t>Personal insurance</a:t>
            </a:r>
            <a:endParaRPr lang="en-US" sz="1300" dirty="0"/>
          </a:p>
        </p:txBody>
      </p:sp>
      <p:sp>
        <p:nvSpPr>
          <p:cNvPr id="10" name="Shape 8"/>
          <p:cNvSpPr/>
          <p:nvPr/>
        </p:nvSpPr>
        <p:spPr>
          <a:xfrm>
            <a:off x="7388352" y="2057400"/>
            <a:ext cx="1883664" cy="1051560"/>
          </a:xfrm>
          <a:prstGeom prst="roundRect">
            <a:avLst>
              <a:gd name="adj" fmla="val 7826"/>
            </a:avLst>
          </a:prstGeom>
          <a:solidFill>
            <a:srgbClr val="EEF2FF"/>
          </a:solidFill>
          <a:ln/>
        </p:spPr>
        <p:txBody>
          <a:bodyPr/>
          <a:p/>
        </p:txBody>
      </p:sp>
      <p:sp>
        <p:nvSpPr>
          <p:cNvPr id="11" name="Text 9"/>
          <p:cNvSpPr txBox="1"/>
          <p:nvPr/>
        </p:nvSpPr>
        <p:spPr>
          <a:xfrm>
            <a:off x="7616952" y="2057400"/>
            <a:ext cx="1426464" cy="1051560"/>
          </a:xfrm>
          <a:prstGeom prst="rect">
            <a:avLst/>
          </a:prstGeom>
          <a:noFill/>
          <a:ln/>
        </p:spPr>
        <p:txBody>
          <a:bodyPr wrap="square" lIns="0" tIns="0" rIns="0" bIns="0" rtlCol="0" anchor="ctr"/>
          <a:lstStyle/>
          <a:p>
            <a:pPr algn="ctr" indent="0" marL="0">
              <a:buNone/>
            </a:pPr>
            <a:r>
              <a:rPr lang="en-US" sz="1300" b="1" dirty="0">
                <a:solidFill>
                  <a:srgbClr val="001F74"/>
                </a:solidFill>
                <a:latin typeface="Arial" pitchFamily="34" charset="0"/>
                <a:ea typeface="Arial" pitchFamily="34" charset="-122"/>
                <a:cs typeface="Arial" pitchFamily="34" charset="-120"/>
              </a:rPr>
              <a:t>Portfolio management</a:t>
            </a:r>
            <a:endParaRPr lang="en-US" sz="1300" dirty="0"/>
          </a:p>
        </p:txBody>
      </p:sp>
      <p:sp>
        <p:nvSpPr>
          <p:cNvPr id="12" name="Shape 10"/>
          <p:cNvSpPr/>
          <p:nvPr/>
        </p:nvSpPr>
        <p:spPr>
          <a:xfrm>
            <a:off x="9637776" y="2057400"/>
            <a:ext cx="1883664" cy="1051560"/>
          </a:xfrm>
          <a:prstGeom prst="roundRect">
            <a:avLst>
              <a:gd name="adj" fmla="val 7826"/>
            </a:avLst>
          </a:prstGeom>
          <a:solidFill>
            <a:srgbClr val="EEF2FF"/>
          </a:solidFill>
          <a:ln/>
        </p:spPr>
        <p:txBody>
          <a:bodyPr/>
          <a:p/>
        </p:txBody>
      </p:sp>
      <p:sp>
        <p:nvSpPr>
          <p:cNvPr id="13" name="Text 11"/>
          <p:cNvSpPr txBox="1"/>
          <p:nvPr/>
        </p:nvSpPr>
        <p:spPr>
          <a:xfrm>
            <a:off x="9866376" y="2057400"/>
            <a:ext cx="1426464" cy="1051560"/>
          </a:xfrm>
          <a:prstGeom prst="rect">
            <a:avLst/>
          </a:prstGeom>
          <a:noFill/>
          <a:ln/>
        </p:spPr>
        <p:txBody>
          <a:bodyPr wrap="square" lIns="0" tIns="0" rIns="0" bIns="0" rtlCol="0" anchor="ctr"/>
          <a:lstStyle/>
          <a:p>
            <a:pPr algn="ctr" indent="0" marL="0">
              <a:buNone/>
            </a:pPr>
            <a:r>
              <a:rPr lang="en-US" sz="1300" b="1" dirty="0">
                <a:solidFill>
                  <a:srgbClr val="001F74"/>
                </a:solidFill>
                <a:latin typeface="Arial" pitchFamily="34" charset="0"/>
                <a:ea typeface="Arial" pitchFamily="34" charset="-122"/>
                <a:cs typeface="Arial" pitchFamily="34" charset="-120"/>
              </a:rPr>
              <a:t>SMSF</a:t>
            </a:r>
            <a:endParaRPr lang="en-US" sz="1300" dirty="0"/>
          </a:p>
        </p:txBody>
      </p:sp>
      <p:sp>
        <p:nvSpPr>
          <p:cNvPr id="14" name="Shape 12"/>
          <p:cNvSpPr/>
          <p:nvPr/>
        </p:nvSpPr>
        <p:spPr>
          <a:xfrm>
            <a:off x="640080" y="3630168"/>
            <a:ext cx="237744" cy="237744"/>
          </a:xfrm>
          <a:prstGeom prst="ellipse">
            <a:avLst/>
          </a:prstGeom>
          <a:solidFill>
            <a:srgbClr val="01CBF0"/>
          </a:solidFill>
          <a:ln/>
        </p:spPr>
        <p:txBody>
          <a:bodyPr/>
          <a:p/>
        </p:txBody>
      </p:sp>
      <p:sp>
        <p:nvSpPr>
          <p:cNvPr id="15" name="Text 13"/>
          <p:cNvSpPr txBox="1"/>
          <p:nvPr/>
        </p:nvSpPr>
        <p:spPr>
          <a:xfrm>
            <a:off x="1097280" y="3520440"/>
            <a:ext cx="3108960" cy="365760"/>
          </a:xfrm>
          <a:prstGeom prst="rect">
            <a:avLst/>
          </a:prstGeom>
          <a:noFill/>
          <a:ln/>
        </p:spPr>
        <p:txBody>
          <a:bodyPr wrap="square" lIns="0" tIns="0" rIns="0" bIns="0" rtlCol="0" anchor="ctr"/>
          <a:lstStyle/>
          <a:p>
            <a:pPr indent="0" marL="0">
              <a:buNone/>
            </a:pPr>
            <a:r>
              <a:rPr lang="en-US" sz="1400" b="1" dirty="0">
                <a:solidFill>
                  <a:srgbClr val="001F74"/>
                </a:solidFill>
                <a:latin typeface="Arial" pitchFamily="34" charset="0"/>
                <a:ea typeface="Arial" pitchFamily="34" charset="-122"/>
                <a:cs typeface="Arial" pitchFamily="34" charset="-120"/>
              </a:rPr>
              <a:t>One relationship</a:t>
            </a:r>
            <a:endParaRPr lang="en-US" sz="1400" dirty="0"/>
          </a:p>
        </p:txBody>
      </p:sp>
      <p:sp>
        <p:nvSpPr>
          <p:cNvPr id="16" name="Text 14"/>
          <p:cNvSpPr txBox="1"/>
          <p:nvPr/>
        </p:nvSpPr>
        <p:spPr>
          <a:xfrm>
            <a:off x="4389120" y="3520440"/>
            <a:ext cx="7132320" cy="685800"/>
          </a:xfrm>
          <a:prstGeom prst="rect">
            <a:avLst/>
          </a:prstGeom>
          <a:noFill/>
          <a:ln/>
        </p:spPr>
        <p:txBody>
          <a:bodyPr wrap="square" lIns="0" tIns="0" rIns="0" bIns="0" rtlCol="0" anchor="t"/>
          <a:lstStyle/>
          <a:p>
            <a:pPr indent="0" marL="0">
              <a:lnSpc>
                <a:spcPts val="1800"/>
              </a:lnSpc>
              <a:buNone/>
            </a:pPr>
            <a:r>
              <a:rPr lang="en-US" sz="1200" dirty="0">
                <a:solidFill>
                  <a:srgbClr val="0D1B3E"/>
                </a:solidFill>
                <a:latin typeface="Arial" pitchFamily="34" charset="0"/>
                <a:ea typeface="Arial" pitchFamily="34" charset="-122"/>
                <a:cs typeface="Arial" pitchFamily="34" charset="-120"/>
              </a:rPr>
              <a:t>Our people don’t get handed between firms. One team coordinates the lot.</a:t>
            </a:r>
            <a:endParaRPr lang="en-US" sz="1200" dirty="0"/>
          </a:p>
        </p:txBody>
      </p:sp>
      <p:sp>
        <p:nvSpPr>
          <p:cNvPr id="17" name="Shape 15"/>
          <p:cNvSpPr/>
          <p:nvPr/>
        </p:nvSpPr>
        <p:spPr>
          <a:xfrm>
            <a:off x="640080" y="4498848"/>
            <a:ext cx="237744" cy="237744"/>
          </a:xfrm>
          <a:prstGeom prst="ellipse">
            <a:avLst/>
          </a:prstGeom>
          <a:solidFill>
            <a:srgbClr val="01CBF0"/>
          </a:solidFill>
          <a:ln/>
        </p:spPr>
        <p:txBody>
          <a:bodyPr/>
          <a:p/>
        </p:txBody>
      </p:sp>
      <p:sp>
        <p:nvSpPr>
          <p:cNvPr id="18" name="Text 16"/>
          <p:cNvSpPr txBox="1"/>
          <p:nvPr/>
        </p:nvSpPr>
        <p:spPr>
          <a:xfrm>
            <a:off x="1097280" y="4389120"/>
            <a:ext cx="3108960" cy="365760"/>
          </a:xfrm>
          <a:prstGeom prst="rect">
            <a:avLst/>
          </a:prstGeom>
          <a:noFill/>
          <a:ln/>
        </p:spPr>
        <p:txBody>
          <a:bodyPr wrap="square" lIns="0" tIns="0" rIns="0" bIns="0" rtlCol="0" anchor="ctr"/>
          <a:lstStyle/>
          <a:p>
            <a:pPr indent="0" marL="0">
              <a:buNone/>
            </a:pPr>
            <a:r>
              <a:rPr lang="en-US" sz="1400" b="1" dirty="0">
                <a:solidFill>
                  <a:srgbClr val="001F74"/>
                </a:solidFill>
                <a:latin typeface="Arial" pitchFamily="34" charset="0"/>
                <a:ea typeface="Arial" pitchFamily="34" charset="-122"/>
                <a:cs typeface="Arial" pitchFamily="34" charset="-120"/>
              </a:rPr>
              <a:t>Licensed for all of it</a:t>
            </a:r>
            <a:endParaRPr lang="en-US" sz="1400" dirty="0"/>
          </a:p>
        </p:txBody>
      </p:sp>
      <p:sp>
        <p:nvSpPr>
          <p:cNvPr id="19" name="Text 17"/>
          <p:cNvSpPr txBox="1"/>
          <p:nvPr/>
        </p:nvSpPr>
        <p:spPr>
          <a:xfrm>
            <a:off x="4389120" y="4389120"/>
            <a:ext cx="7132320" cy="685800"/>
          </a:xfrm>
          <a:prstGeom prst="rect">
            <a:avLst/>
          </a:prstGeom>
          <a:noFill/>
          <a:ln/>
        </p:spPr>
        <p:txBody>
          <a:bodyPr wrap="square" lIns="0" tIns="0" rIns="0" bIns="0" rtlCol="0" anchor="t"/>
          <a:lstStyle/>
          <a:p>
            <a:pPr indent="0" marL="0">
              <a:lnSpc>
                <a:spcPts val="1800"/>
              </a:lnSpc>
              <a:buNone/>
            </a:pPr>
            <a:r>
              <a:rPr lang="en-US" sz="1200" dirty="0">
                <a:solidFill>
                  <a:srgbClr val="0D1B3E"/>
                </a:solidFill>
                <a:latin typeface="Arial" pitchFamily="34" charset="0"/>
                <a:ea typeface="Arial" pitchFamily="34" charset="-122"/>
                <a:cs typeface="Arial" pitchFamily="34" charset="-120"/>
              </a:rPr>
              <a:t>AFSL 559460, with Nexa Life Solutions (AFSL 563622) for insurance and AFG (ACL 389087) for credit.</a:t>
            </a:r>
            <a:endParaRPr lang="en-US" sz="1200" dirty="0"/>
          </a:p>
        </p:txBody>
      </p:sp>
      <p:sp>
        <p:nvSpPr>
          <p:cNvPr id="20" name="Shape 18"/>
          <p:cNvSpPr/>
          <p:nvPr/>
        </p:nvSpPr>
        <p:spPr>
          <a:xfrm>
            <a:off x="640080" y="5367528"/>
            <a:ext cx="237744" cy="237744"/>
          </a:xfrm>
          <a:prstGeom prst="ellipse">
            <a:avLst/>
          </a:prstGeom>
          <a:solidFill>
            <a:srgbClr val="01CBF0"/>
          </a:solidFill>
          <a:ln/>
        </p:spPr>
        <p:txBody>
          <a:bodyPr/>
          <a:p/>
        </p:txBody>
      </p:sp>
      <p:sp>
        <p:nvSpPr>
          <p:cNvPr id="21" name="Text 19"/>
          <p:cNvSpPr txBox="1"/>
          <p:nvPr/>
        </p:nvSpPr>
        <p:spPr>
          <a:xfrm>
            <a:off x="1097280" y="5257800"/>
            <a:ext cx="3108960" cy="365760"/>
          </a:xfrm>
          <a:prstGeom prst="rect">
            <a:avLst/>
          </a:prstGeom>
          <a:noFill/>
          <a:ln/>
        </p:spPr>
        <p:txBody>
          <a:bodyPr wrap="square" lIns="0" tIns="0" rIns="0" bIns="0" rtlCol="0" anchor="ctr"/>
          <a:lstStyle/>
          <a:p>
            <a:pPr indent="0" marL="0">
              <a:buNone/>
            </a:pPr>
            <a:r>
              <a:rPr lang="en-US" sz="1400" b="1" dirty="0">
                <a:solidFill>
                  <a:srgbClr val="001F74"/>
                </a:solidFill>
                <a:latin typeface="Arial" pitchFamily="34" charset="0"/>
                <a:ea typeface="Arial" pitchFamily="34" charset="-122"/>
                <a:cs typeface="Arial" pitchFamily="34" charset="-120"/>
              </a:rPr>
              <a:t>Not owned by a bank or insurer</a:t>
            </a:r>
            <a:endParaRPr lang="en-US" sz="1400" dirty="0"/>
          </a:p>
        </p:txBody>
      </p:sp>
      <p:sp>
        <p:nvSpPr>
          <p:cNvPr id="22" name="Text 20"/>
          <p:cNvSpPr txBox="1"/>
          <p:nvPr/>
        </p:nvSpPr>
        <p:spPr>
          <a:xfrm>
            <a:off x="4389120" y="5257800"/>
            <a:ext cx="7132320" cy="685800"/>
          </a:xfrm>
          <a:prstGeom prst="rect">
            <a:avLst/>
          </a:prstGeom>
          <a:noFill/>
          <a:ln/>
        </p:spPr>
        <p:txBody>
          <a:bodyPr wrap="square" lIns="0" tIns="0" rIns="0" bIns="0" rtlCol="0" anchor="t"/>
          <a:lstStyle/>
          <a:p>
            <a:pPr indent="0" marL="0">
              <a:lnSpc>
                <a:spcPts val="1800"/>
              </a:lnSpc>
              <a:buNone/>
            </a:pPr>
            <a:r>
              <a:rPr lang="en-US" sz="1200" dirty="0">
                <a:solidFill>
                  <a:srgbClr val="0D1B3E"/>
                </a:solidFill>
                <a:latin typeface="Arial" pitchFamily="34" charset="0"/>
                <a:ea typeface="Arial" pitchFamily="34" charset="-122"/>
                <a:cs typeface="Arial" pitchFamily="34" charset="-120"/>
              </a:rPr>
              <a:t>Fintor Group is a non-aligned licensee. Every fee and commission is disclosed in writing before the business or our staff proceed.</a:t>
            </a:r>
            <a:endParaRPr lang="en-US" sz="1200" dirty="0"/>
          </a:p>
        </p:txBody>
      </p:sp>
      <p:sp>
        <p:nvSpPr>
          <p:cNvPr id="23" name="Text 21"/>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3">
    <p:bg>
      <p:bgPr>
        <a:solidFill>
          <a:srgbClr val="001F74"/>
        </a:solidFill>
      </p:bgPr>
    </p:bg>
    <p:spTree>
      <p:nvGrpSpPr>
        <p:cNvPr id="1" name=""/>
        <p:cNvGrpSpPr/>
        <p:nvPr/>
      </p:nvGrpSpPr>
      <p:grpSpPr>
        <a:xfrm>
          <a:off x="0" y="0"/>
          <a:ext cx="0" cy="0"/>
          <a:chOff x="0" y="0"/>
          <a:chExt cx="0" cy="0"/>
        </a:xfrm>
      </p:grpSpPr>
      <p:sp>
        <p:nvSpPr>
          <p:cNvPr id="2" name="Shape 0"/>
          <p:cNvSpPr/>
          <p:nvPr/>
        </p:nvSpPr>
        <p:spPr>
          <a:xfrm>
            <a:off x="8138160" y="1097280"/>
            <a:ext cx="6949440" cy="6949440"/>
          </a:xfrm>
          <a:prstGeom prst="ellipse">
            <a:avLst/>
          </a:prstGeom>
          <a:solidFill>
            <a:srgbClr val="8300E9">
              <a:alpha val="34000"/>
            </a:srgbClr>
          </a:solidFill>
          <a:ln/>
        </p:spPr>
        <p:txBody>
          <a:bodyPr/>
          <a:p/>
        </p:txBody>
      </p:sp>
      <p:sp>
        <p:nvSpPr>
          <p:cNvPr id="3" name="Text 1"/>
          <p:cNvSpPr txBox="1"/>
          <p:nvPr/>
        </p:nvSpPr>
        <p:spPr>
          <a:xfrm>
            <a:off x="640080" y="1371600"/>
            <a:ext cx="10881360" cy="256032"/>
          </a:xfrm>
          <a:prstGeom prst="rect">
            <a:avLst/>
          </a:prstGeom>
          <a:noFill/>
          <a:ln/>
        </p:spPr>
        <p:txBody>
          <a:bodyPr wrap="square" lIns="0" tIns="0" rIns="0" bIns="0" rtlCol="0" anchor="ctr"/>
          <a:lstStyle/>
          <a:p>
            <a:pPr indent="0" marL="0">
              <a:buNone/>
            </a:pPr>
            <a:r>
              <a:rPr lang="en-US" sz="1100" b="1" spc="200" kern="0" dirty="0">
                <a:solidFill>
                  <a:srgbClr val="01CBF0"/>
                </a:solidFill>
                <a:latin typeface="Arial" pitchFamily="34" charset="0"/>
                <a:ea typeface="Arial" pitchFamily="34" charset="-122"/>
                <a:cs typeface="Arial" pitchFamily="34" charset="-120"/>
              </a:rPr>
              <a:t>THE ASK</a:t>
            </a:r>
            <a:endParaRPr lang="en-US" sz="1100" dirty="0"/>
          </a:p>
        </p:txBody>
      </p:sp>
      <p:sp>
        <p:nvSpPr>
          <p:cNvPr id="4" name="Text 2"/>
          <p:cNvSpPr txBox="1"/>
          <p:nvPr/>
        </p:nvSpPr>
        <p:spPr>
          <a:xfrm>
            <a:off x="640080" y="1783080"/>
            <a:ext cx="8412480" cy="1737360"/>
          </a:xfrm>
          <a:prstGeom prst="rect">
            <a:avLst/>
          </a:prstGeom>
          <a:noFill/>
          <a:ln/>
        </p:spPr>
        <p:txBody>
          <a:bodyPr wrap="square" lIns="0" tIns="0" rIns="0" bIns="0" rtlCol="0" anchor="ctr"/>
          <a:lstStyle/>
          <a:p>
            <a:pPr indent="0" marL="0">
              <a:lnSpc>
                <a:spcPts val="4400"/>
              </a:lnSpc>
              <a:buNone/>
            </a:pPr>
            <a:r>
              <a:rPr lang="en-US" sz="3400" b="1" dirty="0">
                <a:solidFill>
                  <a:srgbClr val="FFFFFF"/>
                </a:solidFill>
                <a:latin typeface="Arial" pitchFamily="34" charset="0"/>
                <a:ea typeface="Arial" pitchFamily="34" charset="-122"/>
                <a:cs typeface="Arial" pitchFamily="34" charset="-120"/>
              </a:rPr>
              <a:t>One 20-minute call, and we’ll know</a:t>
            </a:r>
            <a:endParaRPr lang="en-US" sz="3400" dirty="0"/>
          </a:p>
          <a:p>
            <a:pPr indent="0" marL="0">
              <a:lnSpc>
                <a:spcPts val="4400"/>
              </a:lnSpc>
              <a:buNone/>
            </a:pPr>
            <a:r>
              <a:rPr lang="en-US" sz="3400" b="1" dirty="0">
                <a:solidFill>
                  <a:srgbClr val="FFFFFF"/>
                </a:solidFill>
                <a:latin typeface="Arial" pitchFamily="34" charset="0"/>
                <a:ea typeface="Arial" pitchFamily="34" charset="-122"/>
                <a:cs typeface="Arial" pitchFamily="34" charset="-120"/>
              </a:rPr>
              <a:t>exactly what this looks like for us.</a:t>
            </a:r>
            <a:endParaRPr lang="en-US" sz="3400" dirty="0"/>
          </a:p>
        </p:txBody>
      </p:sp>
      <p:sp>
        <p:nvSpPr>
          <p:cNvPr id="5" name="Text 3"/>
          <p:cNvSpPr txBox="1"/>
          <p:nvPr/>
        </p:nvSpPr>
        <p:spPr>
          <a:xfrm>
            <a:off x="640080" y="3749040"/>
            <a:ext cx="6766560" cy="1554480"/>
          </a:xfrm>
          <a:prstGeom prst="rect">
            <a:avLst/>
          </a:prstGeom>
          <a:noFill/>
          <a:ln/>
        </p:spPr>
        <p:txBody>
          <a:bodyPr wrap="square" lIns="0" tIns="0" rIns="0" bIns="0" rtlCol="0" anchor="ctr"/>
          <a:lstStyle/>
          <a:p>
            <a:pPr marL="342900" indent="-342900">
              <a:lnSpc>
                <a:spcPts val="2400"/>
              </a:lnSpc>
              <a:spcAft>
                <a:spcPts val="800"/>
              </a:spcAft>
              <a:buSzPct val="100000"/>
              <a:buChar char="•"/>
            </a:pPr>
            <a:r>
              <a:rPr lang="en-US" sz="1500" dirty="0">
                <a:solidFill>
                  <a:srgbClr val="C9D2E8"/>
                </a:solidFill>
                <a:latin typeface="Arial" pitchFamily="34" charset="0"/>
                <a:ea typeface="Arial" pitchFamily="34" charset="-122"/>
                <a:cs typeface="Arial" pitchFamily="34" charset="-120"/>
              </a:rPr>
              <a:t>How many of our team would be eligible</a:t>
            </a:r>
            <a:endParaRPr lang="en-US" sz="1500" dirty="0"/>
          </a:p>
          <a:p>
            <a:pPr marL="342900" indent="-342900">
              <a:lnSpc>
                <a:spcPts val="2400"/>
              </a:lnSpc>
              <a:spcAft>
                <a:spcPts val="800"/>
              </a:spcAft>
              <a:buSzPct val="100000"/>
              <a:buChar char="•"/>
            </a:pPr>
            <a:r>
              <a:rPr lang="en-US" sz="1500" dirty="0">
                <a:solidFill>
                  <a:srgbClr val="C9D2E8"/>
                </a:solidFill>
                <a:latin typeface="Arial" pitchFamily="34" charset="0"/>
                <a:ea typeface="Arial" pitchFamily="34" charset="-122"/>
                <a:cs typeface="Arial" pitchFamily="34" charset="-120"/>
              </a:rPr>
              <a:t>What it would look like month to month</a:t>
            </a:r>
            <a:endParaRPr lang="en-US" sz="1500" dirty="0"/>
          </a:p>
          <a:p>
            <a:pPr marL="342900" indent="-342900">
              <a:lnSpc>
                <a:spcPts val="2400"/>
              </a:lnSpc>
              <a:spcAft>
                <a:spcPts val="800"/>
              </a:spcAft>
              <a:buSzPct val="100000"/>
              <a:buChar char="•"/>
            </a:pPr>
            <a:r>
              <a:rPr lang="en-US" sz="1500" dirty="0">
                <a:solidFill>
                  <a:srgbClr val="C9D2E8"/>
                </a:solidFill>
                <a:latin typeface="Arial" pitchFamily="34" charset="0"/>
                <a:ea typeface="Arial" pitchFamily="34" charset="-122"/>
                <a:cs typeface="Arial" pitchFamily="34" charset="-120"/>
              </a:rPr>
              <a:t>What it would cost us, exactly</a:t>
            </a:r>
            <a:endParaRPr lang="en-US" sz="1500" dirty="0"/>
          </a:p>
          <a:p>
            <a:pPr marL="342900" indent="-342900">
              <a:lnSpc>
                <a:spcPts val="2400"/>
              </a:lnSpc>
              <a:spcAft>
                <a:spcPts val="800"/>
              </a:spcAft>
              <a:buSzPct val="100000"/>
              <a:buChar char="•"/>
            </a:pPr>
            <a:r>
              <a:rPr lang="en-US" sz="1500" dirty="0">
                <a:solidFill>
                  <a:srgbClr val="C9D2E8"/>
                </a:solidFill>
                <a:latin typeface="Arial" pitchFamily="34" charset="0"/>
                <a:ea typeface="Arial" pitchFamily="34" charset="-122"/>
                <a:cs typeface="Arial" pitchFamily="34" charset="-120"/>
              </a:rPr>
              <a:t>A launch date from the slots Fintor has left</a:t>
            </a:r>
            <a:endParaRPr lang="en-US" sz="1500" dirty="0"/>
          </a:p>
        </p:txBody>
      </p:sp>
      <p:sp>
        <p:nvSpPr>
          <p:cNvPr id="6" name="Text 4"/>
          <p:cNvSpPr txBox="1"/>
          <p:nvPr/>
        </p:nvSpPr>
        <p:spPr>
          <a:xfrm>
            <a:off x="640080" y="5486400"/>
            <a:ext cx="4572000" cy="411480"/>
          </a:xfrm>
          <a:prstGeom prst="rect">
            <a:avLst/>
          </a:prstGeom>
          <a:noFill/>
          <a:ln/>
        </p:spPr>
        <p:txBody>
          <a:bodyPr wrap="square" lIns="0" tIns="0" rIns="0" bIns="0" rtlCol="0" anchor="ctr"/>
          <a:lstStyle/>
          <a:p>
            <a:pPr indent="0" marL="0">
              <a:buNone/>
            </a:pPr>
            <a:r>
              <a:rPr lang="en-US" sz="1800" b="1" dirty="0">
                <a:solidFill>
                  <a:srgbClr val="01CBF0"/>
                </a:solidFill>
                <a:latin typeface="Arial" pitchFamily="34" charset="0"/>
                <a:ea typeface="Arial" pitchFamily="34" charset="-122"/>
                <a:cs typeface="Arial" pitchFamily="34" charset="-120"/>
              </a:rPr>
              <a:t>fintor.com.au</a:t>
            </a:r>
            <a:endParaRPr lang="en-US" sz="1800" dirty="0"/>
          </a:p>
        </p:txBody>
      </p:sp>
      <p:sp>
        <p:nvSpPr>
          <p:cNvPr id="7" name="Text 5"/>
          <p:cNvSpPr txBox="1"/>
          <p:nvPr/>
        </p:nvSpPr>
        <p:spPr>
          <a:xfrm>
            <a:off x="640080" y="5897880"/>
            <a:ext cx="6400800" cy="320040"/>
          </a:xfrm>
          <a:prstGeom prst="rect">
            <a:avLst/>
          </a:prstGeom>
          <a:noFill/>
          <a:ln/>
        </p:spPr>
        <p:txBody>
          <a:bodyPr wrap="square" lIns="0" tIns="0" rIns="0" bIns="0" rtlCol="0" anchor="ctr"/>
          <a:lstStyle/>
          <a:p>
            <a:pPr indent="0" marL="0">
              <a:buNone/>
            </a:pPr>
            <a:r>
              <a:rPr lang="en-US" sz="1100" dirty="0">
                <a:solidFill>
                  <a:srgbClr val="8FA0C8"/>
                </a:solidFill>
                <a:latin typeface="Arial" pitchFamily="34" charset="0"/>
                <a:ea typeface="Arial" pitchFamily="34" charset="-122"/>
                <a:cs typeface="Arial" pitchFamily="34" charset="-120"/>
              </a:rPr>
              <a:t>Suite 3, 13–25 Church Street, Hawthorn VIC 3122</a:t>
            </a:r>
            <a:endParaRPr lang="en-US" sz="1100" dirty="0"/>
          </a:p>
        </p:txBody>
      </p:sp>
      <p:sp>
        <p:nvSpPr>
          <p:cNvPr id="8" name="Text 6"/>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8FA0C8"/>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THE PROBLEM</a:t>
            </a:r>
            <a:endParaRPr lang="en-US" sz="1100" dirty="0"/>
          </a:p>
        </p:txBody>
      </p:sp>
      <p:sp>
        <p:nvSpPr>
          <p:cNvPr id="3" name="Text 1"/>
          <p:cNvSpPr txBox="1"/>
          <p:nvPr/>
        </p:nvSpPr>
        <p:spPr>
          <a:xfrm>
            <a:off x="640080" y="896112"/>
            <a:ext cx="10881360" cy="1463040"/>
          </a:xfrm>
          <a:prstGeom prst="rect">
            <a:avLst/>
          </a:prstGeom>
          <a:noFill/>
          <a:ln/>
        </p:spPr>
        <p:txBody>
          <a:bodyPr wrap="square" lIns="0" tIns="0" rIns="0" bIns="0" rtlCol="0" anchor="t"/>
          <a:lstStyle/>
          <a:p>
            <a:pPr indent="0" marL="0">
              <a:lnSpc>
                <a:spcPts val="4000"/>
              </a:lnSpc>
              <a:buNone/>
            </a:pPr>
            <a:r>
              <a:rPr lang="en-US" sz="3200" b="1" dirty="0">
                <a:solidFill>
                  <a:srgbClr val="001F74"/>
                </a:solidFill>
                <a:latin typeface="Arial" pitchFamily="34" charset="0"/>
                <a:ea typeface="Arial" pitchFamily="34" charset="-122"/>
                <a:cs typeface="Arial" pitchFamily="34" charset="-120"/>
              </a:rPr>
              <a:t>Our people are at work.</a:t>
            </a:r>
            <a:endParaRPr lang="en-US" sz="3200" dirty="0"/>
          </a:p>
          <a:p>
            <a:pPr indent="0" marL="0">
              <a:lnSpc>
                <a:spcPts val="4000"/>
              </a:lnSpc>
              <a:buNone/>
            </a:pPr>
            <a:r>
              <a:rPr lang="en-US" sz="3200" b="1" dirty="0">
                <a:solidFill>
                  <a:srgbClr val="001F74"/>
                </a:solidFill>
                <a:latin typeface="Arial" pitchFamily="34" charset="0"/>
                <a:ea typeface="Arial" pitchFamily="34" charset="-122"/>
                <a:cs typeface="Arial" pitchFamily="34" charset="-120"/>
              </a:rPr>
              <a:t>Their money worries are too.</a:t>
            </a:r>
            <a:endParaRPr lang="en-US" sz="3200" dirty="0"/>
          </a:p>
        </p:txBody>
      </p:sp>
      <p:sp>
        <p:nvSpPr>
          <p:cNvPr id="4" name="Shape 2"/>
          <p:cNvSpPr/>
          <p:nvPr/>
        </p:nvSpPr>
        <p:spPr>
          <a:xfrm>
            <a:off x="640080" y="2606040"/>
            <a:ext cx="3383280" cy="2788920"/>
          </a:xfrm>
          <a:prstGeom prst="roundRect">
            <a:avLst>
              <a:gd name="adj" fmla="val 2951"/>
            </a:avLst>
          </a:prstGeom>
          <a:solidFill>
            <a:srgbClr val="EEF2FF"/>
          </a:solidFill>
          <a:ln/>
        </p:spPr>
        <p:txBody>
          <a:bodyPr/>
          <a:p/>
        </p:txBody>
      </p:sp>
      <p:sp>
        <p:nvSpPr>
          <p:cNvPr id="5" name="Text 3"/>
          <p:cNvSpPr txBox="1"/>
          <p:nvPr/>
        </p:nvSpPr>
        <p:spPr>
          <a:xfrm>
            <a:off x="1024128" y="2926080"/>
            <a:ext cx="2615184" cy="777240"/>
          </a:xfrm>
          <a:prstGeom prst="rect">
            <a:avLst/>
          </a:prstGeom>
          <a:noFill/>
          <a:ln/>
        </p:spPr>
        <p:txBody>
          <a:bodyPr wrap="square" lIns="0" tIns="0" rIns="0" bIns="0" rtlCol="0" anchor="t"/>
          <a:lstStyle/>
          <a:p>
            <a:pPr indent="0" marL="0">
              <a:buNone/>
            </a:pPr>
            <a:r>
              <a:rPr lang="en-US" sz="4400" b="1" dirty="0">
                <a:solidFill>
                  <a:srgbClr val="001F74"/>
                </a:solidFill>
                <a:latin typeface="Arial" pitchFamily="34" charset="0"/>
                <a:ea typeface="Arial" pitchFamily="34" charset="-122"/>
                <a:cs typeface="Arial" pitchFamily="34" charset="-120"/>
              </a:rPr>
              <a:t>6</a:t>
            </a:r>
            <a:pPr indent="0" marL="0">
              <a:buNone/>
            </a:pPr>
            <a:r>
              <a:rPr lang="en-US" sz="2000" b="1" dirty="0">
                <a:solidFill>
                  <a:srgbClr val="001F74"/>
                </a:solidFill>
                <a:latin typeface="Arial" pitchFamily="34" charset="0"/>
                <a:ea typeface="Arial" pitchFamily="34" charset="-122"/>
                <a:cs typeface="Arial" pitchFamily="34" charset="-120"/>
              </a:rPr>
              <a:t>hrs</a:t>
            </a:r>
            <a:endParaRPr lang="en-US" sz="4400" dirty="0"/>
          </a:p>
        </p:txBody>
      </p:sp>
      <p:sp>
        <p:nvSpPr>
          <p:cNvPr id="6" name="Text 4"/>
          <p:cNvSpPr txBox="1"/>
          <p:nvPr/>
        </p:nvSpPr>
        <p:spPr>
          <a:xfrm>
            <a:off x="1024128" y="3794760"/>
            <a:ext cx="2615184" cy="1005840"/>
          </a:xfrm>
          <a:prstGeom prst="rect">
            <a:avLst/>
          </a:prstGeom>
          <a:noFill/>
          <a:ln/>
        </p:spPr>
        <p:txBody>
          <a:bodyPr wrap="square" lIns="0" tIns="0" rIns="0" bIns="0" rtlCol="0" anchor="t"/>
          <a:lstStyle/>
          <a:p>
            <a:pPr indent="0" marL="0">
              <a:lnSpc>
                <a:spcPts val="2000"/>
              </a:lnSpc>
              <a:buNone/>
            </a:pPr>
            <a:r>
              <a:rPr lang="en-US" sz="1300" dirty="0">
                <a:solidFill>
                  <a:srgbClr val="0D1B3E"/>
                </a:solidFill>
                <a:latin typeface="Arial" pitchFamily="34" charset="0"/>
                <a:ea typeface="Arial" pitchFamily="34" charset="-122"/>
                <a:cs typeface="Arial" pitchFamily="34" charset="-120"/>
              </a:rPr>
              <a:t>Lost per employee each month to financial worry.</a:t>
            </a:r>
            <a:endParaRPr lang="en-US" sz="1300" dirty="0"/>
          </a:p>
          <a:p>
            <a:pPr indent="0" marL="0">
              <a:lnSpc>
                <a:spcPts val="2000"/>
              </a:lnSpc>
              <a:buNone/>
            </a:pPr>
            <a:r>
              <a:rPr lang="en-US" sz="1300" dirty="0">
                <a:solidFill>
                  <a:srgbClr val="0D1B3E"/>
                </a:solidFill>
                <a:latin typeface="Arial" pitchFamily="34" charset="0"/>
                <a:ea typeface="Arial" pitchFamily="34" charset="-122"/>
                <a:cs typeface="Arial" pitchFamily="34" charset="-120"/>
              </a:rPr>
              <a:t>On a team of 30 that is roughly 180 hours a month.</a:t>
            </a:r>
            <a:endParaRPr lang="en-US" sz="1300" dirty="0"/>
          </a:p>
        </p:txBody>
      </p:sp>
      <p:sp>
        <p:nvSpPr>
          <p:cNvPr id="7" name="Text 5"/>
          <p:cNvSpPr txBox="1"/>
          <p:nvPr/>
        </p:nvSpPr>
        <p:spPr>
          <a:xfrm>
            <a:off x="1024128" y="4846320"/>
            <a:ext cx="2615184" cy="457200"/>
          </a:xfrm>
          <a:prstGeom prst="rect">
            <a:avLst/>
          </a:prstGeom>
          <a:noFill/>
          <a:ln/>
        </p:spPr>
        <p:txBody>
          <a:bodyPr wrap="square" lIns="0" tIns="0" rIns="0" bIns="0" rtlCol="0" anchor="t"/>
          <a:lstStyle/>
          <a:p>
            <a:pPr indent="0" marL="0">
              <a:lnSpc>
                <a:spcPts val="1400"/>
              </a:lnSpc>
              <a:buNone/>
            </a:pPr>
            <a:r>
              <a:rPr lang="en-US" sz="900" dirty="0">
                <a:solidFill>
                  <a:srgbClr val="5A6482"/>
                </a:solidFill>
                <a:latin typeface="Arial" pitchFamily="34" charset="0"/>
                <a:ea typeface="Arial" pitchFamily="34" charset="-122"/>
                <a:cs typeface="Arial" pitchFamily="34" charset="-120"/>
              </a:rPr>
              <a:t>Mercer, Australian Benefits Review 2025</a:t>
            </a:r>
            <a:endParaRPr lang="en-US" sz="900" dirty="0"/>
          </a:p>
        </p:txBody>
      </p:sp>
      <p:sp>
        <p:nvSpPr>
          <p:cNvPr id="8" name="Shape 6"/>
          <p:cNvSpPr/>
          <p:nvPr/>
        </p:nvSpPr>
        <p:spPr>
          <a:xfrm>
            <a:off x="4389120" y="2606040"/>
            <a:ext cx="3383280" cy="2788920"/>
          </a:xfrm>
          <a:prstGeom prst="roundRect">
            <a:avLst>
              <a:gd name="adj" fmla="val 2951"/>
            </a:avLst>
          </a:prstGeom>
          <a:solidFill>
            <a:srgbClr val="EEF2FF"/>
          </a:solidFill>
          <a:ln/>
        </p:spPr>
        <p:txBody>
          <a:bodyPr/>
          <a:p/>
        </p:txBody>
      </p:sp>
      <p:sp>
        <p:nvSpPr>
          <p:cNvPr id="9" name="Text 7"/>
          <p:cNvSpPr txBox="1"/>
          <p:nvPr/>
        </p:nvSpPr>
        <p:spPr>
          <a:xfrm>
            <a:off x="4773168" y="2926080"/>
            <a:ext cx="2615184" cy="777240"/>
          </a:xfrm>
          <a:prstGeom prst="rect">
            <a:avLst/>
          </a:prstGeom>
          <a:noFill/>
          <a:ln/>
        </p:spPr>
        <p:txBody>
          <a:bodyPr wrap="square" lIns="0" tIns="0" rIns="0" bIns="0" rtlCol="0" anchor="t"/>
          <a:lstStyle/>
          <a:p>
            <a:pPr indent="0" marL="0">
              <a:buNone/>
            </a:pPr>
            <a:r>
              <a:rPr lang="en-US" sz="4400" b="1" dirty="0">
                <a:solidFill>
                  <a:srgbClr val="001F74"/>
                </a:solidFill>
                <a:latin typeface="Arial" pitchFamily="34" charset="0"/>
                <a:ea typeface="Arial" pitchFamily="34" charset="-122"/>
                <a:cs typeface="Arial" pitchFamily="34" charset="-120"/>
              </a:rPr>
              <a:t>28</a:t>
            </a:r>
            <a:pPr indent="0" marL="0">
              <a:buNone/>
            </a:pPr>
            <a:r>
              <a:rPr lang="en-US" sz="2000" b="1" dirty="0">
                <a:solidFill>
                  <a:srgbClr val="001F74"/>
                </a:solidFill>
                <a:latin typeface="Arial" pitchFamily="34" charset="0"/>
                <a:ea typeface="Arial" pitchFamily="34" charset="-122"/>
                <a:cs typeface="Arial" pitchFamily="34" charset="-120"/>
              </a:rPr>
              <a:t>/49%</a:t>
            </a:r>
            <a:endParaRPr lang="en-US" sz="4400" dirty="0"/>
          </a:p>
        </p:txBody>
      </p:sp>
      <p:sp>
        <p:nvSpPr>
          <p:cNvPr id="10" name="Text 8"/>
          <p:cNvSpPr txBox="1"/>
          <p:nvPr/>
        </p:nvSpPr>
        <p:spPr>
          <a:xfrm>
            <a:off x="4773168" y="3794760"/>
            <a:ext cx="2615184" cy="1005840"/>
          </a:xfrm>
          <a:prstGeom prst="rect">
            <a:avLst/>
          </a:prstGeom>
          <a:noFill/>
          <a:ln/>
        </p:spPr>
        <p:txBody>
          <a:bodyPr wrap="square" lIns="0" tIns="0" rIns="0" bIns="0" rtlCol="0" anchor="t"/>
          <a:lstStyle/>
          <a:p>
            <a:pPr indent="0" marL="0">
              <a:lnSpc>
                <a:spcPts val="2000"/>
              </a:lnSpc>
              <a:buNone/>
            </a:pPr>
            <a:r>
              <a:rPr lang="en-US" sz="1300" dirty="0">
                <a:solidFill>
                  <a:srgbClr val="0D1B3E"/>
                </a:solidFill>
                <a:latin typeface="Arial" pitchFamily="34" charset="0"/>
                <a:ea typeface="Arial" pitchFamily="34" charset="-122"/>
                <a:cs typeface="Arial" pitchFamily="34" charset="-120"/>
              </a:rPr>
              <a:t>Employers offering financial education,</a:t>
            </a:r>
            <a:endParaRPr lang="en-US" sz="1300" dirty="0"/>
          </a:p>
          <a:p>
            <a:pPr indent="0" marL="0">
              <a:lnSpc>
                <a:spcPts val="2000"/>
              </a:lnSpc>
              <a:buNone/>
            </a:pPr>
            <a:r>
              <a:rPr lang="en-US" sz="1300" dirty="0">
                <a:solidFill>
                  <a:srgbClr val="0D1B3E"/>
                </a:solidFill>
                <a:latin typeface="Arial" pitchFamily="34" charset="0"/>
                <a:ea typeface="Arial" pitchFamily="34" charset="-122"/>
                <a:cs typeface="Arial" pitchFamily="34" charset="-120"/>
              </a:rPr>
              <a:t>versus staff who say it matters to them.</a:t>
            </a:r>
            <a:endParaRPr lang="en-US" sz="1300" dirty="0"/>
          </a:p>
        </p:txBody>
      </p:sp>
      <p:sp>
        <p:nvSpPr>
          <p:cNvPr id="11" name="Text 9"/>
          <p:cNvSpPr txBox="1"/>
          <p:nvPr/>
        </p:nvSpPr>
        <p:spPr>
          <a:xfrm>
            <a:off x="4773168" y="4846320"/>
            <a:ext cx="2615184" cy="457200"/>
          </a:xfrm>
          <a:prstGeom prst="rect">
            <a:avLst/>
          </a:prstGeom>
          <a:noFill/>
          <a:ln/>
        </p:spPr>
        <p:txBody>
          <a:bodyPr wrap="square" lIns="0" tIns="0" rIns="0" bIns="0" rtlCol="0" anchor="t"/>
          <a:lstStyle/>
          <a:p>
            <a:pPr indent="0" marL="0">
              <a:lnSpc>
                <a:spcPts val="1400"/>
              </a:lnSpc>
              <a:buNone/>
            </a:pPr>
            <a:r>
              <a:rPr lang="en-US" sz="900" dirty="0">
                <a:solidFill>
                  <a:srgbClr val="5A6482"/>
                </a:solidFill>
                <a:latin typeface="Arial" pitchFamily="34" charset="0"/>
                <a:ea typeface="Arial" pitchFamily="34" charset="-122"/>
                <a:cs typeface="Arial" pitchFamily="34" charset="-120"/>
              </a:rPr>
              <a:t>Gallagher, 2025 Workforce Trends Report</a:t>
            </a:r>
            <a:endParaRPr lang="en-US" sz="900" dirty="0"/>
          </a:p>
        </p:txBody>
      </p:sp>
      <p:sp>
        <p:nvSpPr>
          <p:cNvPr id="12" name="Shape 10"/>
          <p:cNvSpPr/>
          <p:nvPr/>
        </p:nvSpPr>
        <p:spPr>
          <a:xfrm>
            <a:off x="8138160" y="2606040"/>
            <a:ext cx="3383280" cy="2788920"/>
          </a:xfrm>
          <a:prstGeom prst="roundRect">
            <a:avLst>
              <a:gd name="adj" fmla="val 2951"/>
            </a:avLst>
          </a:prstGeom>
          <a:solidFill>
            <a:srgbClr val="EEF2FF"/>
          </a:solidFill>
          <a:ln/>
        </p:spPr>
        <p:txBody>
          <a:bodyPr/>
          <a:p/>
        </p:txBody>
      </p:sp>
      <p:sp>
        <p:nvSpPr>
          <p:cNvPr id="13" name="Text 11"/>
          <p:cNvSpPr txBox="1"/>
          <p:nvPr/>
        </p:nvSpPr>
        <p:spPr>
          <a:xfrm>
            <a:off x="8522208" y="2926080"/>
            <a:ext cx="2615184" cy="777240"/>
          </a:xfrm>
          <a:prstGeom prst="rect">
            <a:avLst/>
          </a:prstGeom>
          <a:noFill/>
          <a:ln/>
        </p:spPr>
        <p:txBody>
          <a:bodyPr wrap="square" lIns="0" tIns="0" rIns="0" bIns="0" rtlCol="0" anchor="t"/>
          <a:lstStyle/>
          <a:p>
            <a:pPr indent="0" marL="0">
              <a:buNone/>
            </a:pPr>
            <a:r>
              <a:rPr lang="en-US" sz="4400" b="1" dirty="0">
                <a:solidFill>
                  <a:srgbClr val="001F74"/>
                </a:solidFill>
                <a:latin typeface="Arial" pitchFamily="34" charset="0"/>
                <a:ea typeface="Arial" pitchFamily="34" charset="-122"/>
                <a:cs typeface="Arial" pitchFamily="34" charset="-120"/>
              </a:rPr>
              <a:t>1 in 4</a:t>
            </a:r>
            <a:pPr indent="0" marL="0">
              <a:buNone/>
            </a:pPr>
            <a:endParaRPr lang="en-US" sz="4400" dirty="0"/>
          </a:p>
        </p:txBody>
      </p:sp>
      <p:sp>
        <p:nvSpPr>
          <p:cNvPr id="14" name="Text 12"/>
          <p:cNvSpPr txBox="1"/>
          <p:nvPr/>
        </p:nvSpPr>
        <p:spPr>
          <a:xfrm>
            <a:off x="8522208" y="3794760"/>
            <a:ext cx="2615184" cy="1005840"/>
          </a:xfrm>
          <a:prstGeom prst="rect">
            <a:avLst/>
          </a:prstGeom>
          <a:noFill/>
          <a:ln/>
        </p:spPr>
        <p:txBody>
          <a:bodyPr wrap="square" lIns="0" tIns="0" rIns="0" bIns="0" rtlCol="0" anchor="t"/>
          <a:lstStyle/>
          <a:p>
            <a:pPr indent="0" marL="0">
              <a:lnSpc>
                <a:spcPts val="2000"/>
              </a:lnSpc>
              <a:buNone/>
            </a:pPr>
            <a:r>
              <a:rPr lang="en-US" sz="1300" dirty="0">
                <a:solidFill>
                  <a:srgbClr val="0D1B3E"/>
                </a:solidFill>
                <a:latin typeface="Arial" pitchFamily="34" charset="0"/>
                <a:ea typeface="Arial" pitchFamily="34" charset="-122"/>
                <a:cs typeface="Arial" pitchFamily="34" charset="-120"/>
              </a:rPr>
              <a:t>Employed Australians under moderate</a:t>
            </a:r>
            <a:endParaRPr lang="en-US" sz="1300" dirty="0"/>
          </a:p>
          <a:p>
            <a:pPr indent="0" marL="0">
              <a:lnSpc>
                <a:spcPts val="2000"/>
              </a:lnSpc>
              <a:buNone/>
            </a:pPr>
            <a:r>
              <a:rPr lang="en-US" sz="1300" dirty="0">
                <a:solidFill>
                  <a:srgbClr val="0D1B3E"/>
                </a:solidFill>
                <a:latin typeface="Arial" pitchFamily="34" charset="0"/>
                <a:ea typeface="Arial" pitchFamily="34" charset="-122"/>
                <a:cs typeface="Arial" pitchFamily="34" charset="-120"/>
              </a:rPr>
              <a:t>or severe financial strain.</a:t>
            </a:r>
            <a:endParaRPr lang="en-US" sz="1300" dirty="0"/>
          </a:p>
        </p:txBody>
      </p:sp>
      <p:sp>
        <p:nvSpPr>
          <p:cNvPr id="15" name="Text 13"/>
          <p:cNvSpPr txBox="1"/>
          <p:nvPr/>
        </p:nvSpPr>
        <p:spPr>
          <a:xfrm>
            <a:off x="8522208" y="4846320"/>
            <a:ext cx="2615184" cy="457200"/>
          </a:xfrm>
          <a:prstGeom prst="rect">
            <a:avLst/>
          </a:prstGeom>
          <a:noFill/>
          <a:ln/>
        </p:spPr>
        <p:txBody>
          <a:bodyPr wrap="square" lIns="0" tIns="0" rIns="0" bIns="0" rtlCol="0" anchor="t"/>
          <a:lstStyle/>
          <a:p>
            <a:pPr indent="0" marL="0">
              <a:lnSpc>
                <a:spcPts val="1400"/>
              </a:lnSpc>
              <a:buNone/>
            </a:pPr>
            <a:r>
              <a:rPr lang="en-US" sz="900" dirty="0">
                <a:solidFill>
                  <a:srgbClr val="5A6482"/>
                </a:solidFill>
                <a:latin typeface="Arial" pitchFamily="34" charset="0"/>
                <a:ea typeface="Arial" pitchFamily="34" charset="-122"/>
                <a:cs typeface="Arial" pitchFamily="34" charset="-120"/>
              </a:rPr>
              <a:t>AMP, Financial Wellness Report 2024</a:t>
            </a:r>
            <a:endParaRPr lang="en-US" sz="900" dirty="0"/>
          </a:p>
        </p:txBody>
      </p:sp>
      <p:sp>
        <p:nvSpPr>
          <p:cNvPr id="16" name="Text 14"/>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WHY A PAY RISE WON'T FIX IT</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200" b="1" dirty="0">
                <a:solidFill>
                  <a:srgbClr val="001F74"/>
                </a:solidFill>
                <a:latin typeface="Arial" pitchFamily="34" charset="0"/>
                <a:ea typeface="Arial" pitchFamily="34" charset="-122"/>
                <a:cs typeface="Arial" pitchFamily="34" charset="-120"/>
              </a:rPr>
              <a:t>We have less room than we used to</a:t>
            </a:r>
            <a:endParaRPr lang="en-US" sz="3200" dirty="0"/>
          </a:p>
        </p:txBody>
      </p:sp>
      <p:sp>
        <p:nvSpPr>
          <p:cNvPr id="4" name="Text 2"/>
          <p:cNvSpPr txBox="1"/>
          <p:nvPr/>
        </p:nvSpPr>
        <p:spPr>
          <a:xfrm>
            <a:off x="640080" y="2148840"/>
            <a:ext cx="1920240" cy="731520"/>
          </a:xfrm>
          <a:prstGeom prst="rect">
            <a:avLst/>
          </a:prstGeom>
          <a:noFill/>
          <a:ln/>
        </p:spPr>
        <p:txBody>
          <a:bodyPr wrap="square" lIns="0" tIns="0" rIns="0" bIns="0" rtlCol="0" anchor="ctr"/>
          <a:lstStyle/>
          <a:p>
            <a:pPr indent="0" marL="0">
              <a:buNone/>
            </a:pPr>
            <a:r>
              <a:rPr lang="en-US" sz="3400" b="1" dirty="0">
                <a:solidFill>
                  <a:srgbClr val="01CBF0"/>
                </a:solidFill>
                <a:latin typeface="Arial" pitchFamily="34" charset="0"/>
                <a:ea typeface="Arial" pitchFamily="34" charset="-122"/>
                <a:cs typeface="Arial" pitchFamily="34" charset="-120"/>
              </a:rPr>
              <a:t>3.2%</a:t>
            </a:r>
            <a:endParaRPr lang="en-US" sz="3400" dirty="0"/>
          </a:p>
        </p:txBody>
      </p:sp>
      <p:sp>
        <p:nvSpPr>
          <p:cNvPr id="5" name="Text 3"/>
          <p:cNvSpPr txBox="1"/>
          <p:nvPr/>
        </p:nvSpPr>
        <p:spPr>
          <a:xfrm>
            <a:off x="2743200" y="2194560"/>
            <a:ext cx="5760720" cy="457200"/>
          </a:xfrm>
          <a:prstGeom prst="rect">
            <a:avLst/>
          </a:prstGeom>
          <a:noFill/>
          <a:ln/>
        </p:spPr>
        <p:txBody>
          <a:bodyPr wrap="square" lIns="0" tIns="0" rIns="0" bIns="0" rtlCol="0" anchor="ctr"/>
          <a:lstStyle/>
          <a:p>
            <a:pPr indent="0" marL="0">
              <a:buNone/>
            </a:pPr>
            <a:r>
              <a:rPr lang="en-US" sz="1500" b="1" dirty="0">
                <a:solidFill>
                  <a:srgbClr val="0D1B3E"/>
                </a:solidFill>
                <a:latin typeface="Arial" pitchFamily="34" charset="0"/>
                <a:ea typeface="Arial" pitchFamily="34" charset="-122"/>
                <a:cs typeface="Arial" pitchFamily="34" charset="-120"/>
              </a:rPr>
              <a:t>Annual wage growth, easing from 3.4% a year earlier</a:t>
            </a:r>
            <a:endParaRPr lang="en-US" sz="1500" dirty="0"/>
          </a:p>
        </p:txBody>
      </p:sp>
      <p:sp>
        <p:nvSpPr>
          <p:cNvPr id="6" name="Text 4"/>
          <p:cNvSpPr txBox="1"/>
          <p:nvPr/>
        </p:nvSpPr>
        <p:spPr>
          <a:xfrm>
            <a:off x="2743200" y="2624328"/>
            <a:ext cx="5760720" cy="274320"/>
          </a:xfrm>
          <a:prstGeom prst="rect">
            <a:avLst/>
          </a:prstGeom>
          <a:noFill/>
          <a:ln/>
        </p:spPr>
        <p:txBody>
          <a:bodyPr wrap="square" lIns="0" tIns="0" rIns="0" bIns="0" rtlCol="0" anchor="t"/>
          <a:lstStyle/>
          <a:p>
            <a:pPr indent="0" marL="0">
              <a:buNone/>
            </a:pPr>
            <a:r>
              <a:rPr lang="en-US" sz="1000" dirty="0">
                <a:solidFill>
                  <a:srgbClr val="5A6482"/>
                </a:solidFill>
                <a:latin typeface="Arial" pitchFamily="34" charset="0"/>
                <a:ea typeface="Arial" pitchFamily="34" charset="-122"/>
                <a:cs typeface="Arial" pitchFamily="34" charset="-120"/>
              </a:rPr>
              <a:t>ABS Wage Price Index, June 2026</a:t>
            </a:r>
            <a:endParaRPr lang="en-US" sz="1000" dirty="0"/>
          </a:p>
        </p:txBody>
      </p:sp>
      <p:sp>
        <p:nvSpPr>
          <p:cNvPr id="7" name="Shape 5"/>
          <p:cNvSpPr/>
          <p:nvPr/>
        </p:nvSpPr>
        <p:spPr>
          <a:xfrm>
            <a:off x="640080" y="3108960"/>
            <a:ext cx="7863840" cy="0"/>
          </a:xfrm>
          <a:prstGeom prst="line">
            <a:avLst/>
          </a:prstGeom>
          <a:noFill/>
          <a:ln w="12700">
            <a:solidFill>
              <a:srgbClr val="DFE2EA"/>
            </a:solidFill>
            <a:prstDash val="solid"/>
          </a:ln>
        </p:spPr>
        <p:txBody>
          <a:bodyPr/>
          <a:p/>
        </p:txBody>
      </p:sp>
      <p:sp>
        <p:nvSpPr>
          <p:cNvPr id="8" name="Text 6"/>
          <p:cNvSpPr txBox="1"/>
          <p:nvPr/>
        </p:nvSpPr>
        <p:spPr>
          <a:xfrm>
            <a:off x="640080" y="3383280"/>
            <a:ext cx="1920240" cy="731520"/>
          </a:xfrm>
          <a:prstGeom prst="rect">
            <a:avLst/>
          </a:prstGeom>
          <a:noFill/>
          <a:ln/>
        </p:spPr>
        <p:txBody>
          <a:bodyPr wrap="square" lIns="0" tIns="0" rIns="0" bIns="0" rtlCol="0" anchor="ctr"/>
          <a:lstStyle/>
          <a:p>
            <a:pPr indent="0" marL="0">
              <a:buNone/>
            </a:pPr>
            <a:r>
              <a:rPr lang="en-US" sz="3400" b="1" dirty="0">
                <a:solidFill>
                  <a:srgbClr val="01CBF0"/>
                </a:solidFill>
                <a:latin typeface="Arial" pitchFamily="34" charset="0"/>
                <a:ea typeface="Arial" pitchFamily="34" charset="-122"/>
                <a:cs typeface="Arial" pitchFamily="34" charset="-120"/>
              </a:rPr>
              <a:t>67%</a:t>
            </a:r>
            <a:endParaRPr lang="en-US" sz="3400" dirty="0"/>
          </a:p>
        </p:txBody>
      </p:sp>
      <p:sp>
        <p:nvSpPr>
          <p:cNvPr id="9" name="Text 7"/>
          <p:cNvSpPr txBox="1"/>
          <p:nvPr/>
        </p:nvSpPr>
        <p:spPr>
          <a:xfrm>
            <a:off x="2743200" y="3429000"/>
            <a:ext cx="5760720" cy="457200"/>
          </a:xfrm>
          <a:prstGeom prst="rect">
            <a:avLst/>
          </a:prstGeom>
          <a:noFill/>
          <a:ln/>
        </p:spPr>
        <p:txBody>
          <a:bodyPr wrap="square" lIns="0" tIns="0" rIns="0" bIns="0" rtlCol="0" anchor="ctr"/>
          <a:lstStyle/>
          <a:p>
            <a:pPr indent="0" marL="0">
              <a:buNone/>
            </a:pPr>
            <a:r>
              <a:rPr lang="en-US" sz="1500" b="1" dirty="0">
                <a:solidFill>
                  <a:srgbClr val="0D1B3E"/>
                </a:solidFill>
                <a:latin typeface="Arial" pitchFamily="34" charset="0"/>
                <a:ea typeface="Arial" pitchFamily="34" charset="-122"/>
                <a:cs typeface="Arial" pitchFamily="34" charset="-120"/>
              </a:rPr>
              <a:t>Employees who intend to stay — down again year on year</a:t>
            </a:r>
            <a:endParaRPr lang="en-US" sz="1500" dirty="0"/>
          </a:p>
        </p:txBody>
      </p:sp>
      <p:sp>
        <p:nvSpPr>
          <p:cNvPr id="10" name="Text 8"/>
          <p:cNvSpPr txBox="1"/>
          <p:nvPr/>
        </p:nvSpPr>
        <p:spPr>
          <a:xfrm>
            <a:off x="2743200" y="3858768"/>
            <a:ext cx="5760720" cy="274320"/>
          </a:xfrm>
          <a:prstGeom prst="rect">
            <a:avLst/>
          </a:prstGeom>
          <a:noFill/>
          <a:ln/>
        </p:spPr>
        <p:txBody>
          <a:bodyPr wrap="square" lIns="0" tIns="0" rIns="0" bIns="0" rtlCol="0" anchor="t"/>
          <a:lstStyle/>
          <a:p>
            <a:pPr indent="0" marL="0">
              <a:buNone/>
            </a:pPr>
            <a:r>
              <a:rPr lang="en-US" sz="1000" dirty="0">
                <a:solidFill>
                  <a:srgbClr val="5A6482"/>
                </a:solidFill>
                <a:latin typeface="Arial" pitchFamily="34" charset="0"/>
                <a:ea typeface="Arial" pitchFamily="34" charset="-122"/>
                <a:cs typeface="Arial" pitchFamily="34" charset="-120"/>
              </a:rPr>
              <a:t>Gallagher 2025</a:t>
            </a:r>
            <a:endParaRPr lang="en-US" sz="1000" dirty="0"/>
          </a:p>
        </p:txBody>
      </p:sp>
      <p:sp>
        <p:nvSpPr>
          <p:cNvPr id="11" name="Shape 9"/>
          <p:cNvSpPr/>
          <p:nvPr/>
        </p:nvSpPr>
        <p:spPr>
          <a:xfrm>
            <a:off x="640080" y="4343400"/>
            <a:ext cx="7863840" cy="0"/>
          </a:xfrm>
          <a:prstGeom prst="line">
            <a:avLst/>
          </a:prstGeom>
          <a:noFill/>
          <a:ln w="12700">
            <a:solidFill>
              <a:srgbClr val="DFE2EA"/>
            </a:solidFill>
            <a:prstDash val="solid"/>
          </a:ln>
        </p:spPr>
        <p:txBody>
          <a:bodyPr/>
          <a:p/>
        </p:txBody>
      </p:sp>
      <p:sp>
        <p:nvSpPr>
          <p:cNvPr id="12" name="Text 10"/>
          <p:cNvSpPr txBox="1"/>
          <p:nvPr/>
        </p:nvSpPr>
        <p:spPr>
          <a:xfrm>
            <a:off x="640080" y="4617720"/>
            <a:ext cx="1920240" cy="731520"/>
          </a:xfrm>
          <a:prstGeom prst="rect">
            <a:avLst/>
          </a:prstGeom>
          <a:noFill/>
          <a:ln/>
        </p:spPr>
        <p:txBody>
          <a:bodyPr wrap="square" lIns="0" tIns="0" rIns="0" bIns="0" rtlCol="0" anchor="ctr"/>
          <a:lstStyle/>
          <a:p>
            <a:pPr indent="0" marL="0">
              <a:buNone/>
            </a:pPr>
            <a:r>
              <a:rPr lang="en-US" sz="3400" b="1" dirty="0">
                <a:solidFill>
                  <a:srgbClr val="01CBF0"/>
                </a:solidFill>
                <a:latin typeface="Arial" pitchFamily="34" charset="0"/>
                <a:ea typeface="Arial" pitchFamily="34" charset="-122"/>
                <a:cs typeface="Arial" pitchFamily="34" charset="-120"/>
              </a:rPr>
              <a:t>4.5%</a:t>
            </a:r>
            <a:endParaRPr lang="en-US" sz="3400" dirty="0"/>
          </a:p>
        </p:txBody>
      </p:sp>
      <p:sp>
        <p:nvSpPr>
          <p:cNvPr id="13" name="Text 11"/>
          <p:cNvSpPr txBox="1"/>
          <p:nvPr/>
        </p:nvSpPr>
        <p:spPr>
          <a:xfrm>
            <a:off x="2743200" y="4663440"/>
            <a:ext cx="5760720" cy="457200"/>
          </a:xfrm>
          <a:prstGeom prst="rect">
            <a:avLst/>
          </a:prstGeom>
          <a:noFill/>
          <a:ln/>
        </p:spPr>
        <p:txBody>
          <a:bodyPr wrap="square" lIns="0" tIns="0" rIns="0" bIns="0" rtlCol="0" anchor="ctr"/>
          <a:lstStyle/>
          <a:p>
            <a:pPr indent="0" marL="0">
              <a:buNone/>
            </a:pPr>
            <a:r>
              <a:rPr lang="en-US" sz="1500" b="1" dirty="0">
                <a:solidFill>
                  <a:srgbClr val="0D1B3E"/>
                </a:solidFill>
                <a:latin typeface="Arial" pitchFamily="34" charset="0"/>
                <a:ea typeface="Arial" pitchFamily="34" charset="-122"/>
                <a:cs typeface="Arial" pitchFamily="34" charset="-120"/>
              </a:rPr>
              <a:t>Unemployment — a labour market that is loosening</a:t>
            </a:r>
            <a:endParaRPr lang="en-US" sz="1500" dirty="0"/>
          </a:p>
        </p:txBody>
      </p:sp>
      <p:sp>
        <p:nvSpPr>
          <p:cNvPr id="14" name="Text 12"/>
          <p:cNvSpPr txBox="1"/>
          <p:nvPr/>
        </p:nvSpPr>
        <p:spPr>
          <a:xfrm>
            <a:off x="2743200" y="5093208"/>
            <a:ext cx="5760720" cy="274320"/>
          </a:xfrm>
          <a:prstGeom prst="rect">
            <a:avLst/>
          </a:prstGeom>
          <a:noFill/>
          <a:ln/>
        </p:spPr>
        <p:txBody>
          <a:bodyPr wrap="square" lIns="0" tIns="0" rIns="0" bIns="0" rtlCol="0" anchor="t"/>
          <a:lstStyle/>
          <a:p>
            <a:pPr indent="0" marL="0">
              <a:buNone/>
            </a:pPr>
            <a:r>
              <a:rPr lang="en-US" sz="1000" dirty="0">
                <a:solidFill>
                  <a:srgbClr val="5A6482"/>
                </a:solidFill>
                <a:latin typeface="Arial" pitchFamily="34" charset="0"/>
                <a:ea typeface="Arial" pitchFamily="34" charset="-122"/>
                <a:cs typeface="Arial" pitchFamily="34" charset="-120"/>
              </a:rPr>
              <a:t>ABS Labour Force, July 2026</a:t>
            </a:r>
            <a:endParaRPr lang="en-US" sz="1000" dirty="0"/>
          </a:p>
        </p:txBody>
      </p:sp>
      <p:sp>
        <p:nvSpPr>
          <p:cNvPr id="15" name="Shape 13"/>
          <p:cNvSpPr/>
          <p:nvPr/>
        </p:nvSpPr>
        <p:spPr>
          <a:xfrm>
            <a:off x="8686800" y="2148840"/>
            <a:ext cx="2834640" cy="3566160"/>
          </a:xfrm>
          <a:prstGeom prst="roundRect">
            <a:avLst>
              <a:gd name="adj" fmla="val 2903"/>
            </a:avLst>
          </a:prstGeom>
          <a:solidFill>
            <a:srgbClr val="001F74"/>
          </a:solidFill>
          <a:ln/>
        </p:spPr>
        <p:txBody>
          <a:bodyPr/>
          <a:p/>
        </p:txBody>
      </p:sp>
      <p:sp>
        <p:nvSpPr>
          <p:cNvPr id="16" name="Text 14"/>
          <p:cNvSpPr txBox="1"/>
          <p:nvPr/>
        </p:nvSpPr>
        <p:spPr>
          <a:xfrm>
            <a:off x="9052560" y="2148840"/>
            <a:ext cx="2103120" cy="3566160"/>
          </a:xfrm>
          <a:prstGeom prst="rect">
            <a:avLst/>
          </a:prstGeom>
          <a:noFill/>
          <a:ln/>
        </p:spPr>
        <p:txBody>
          <a:bodyPr wrap="square" lIns="0" tIns="0" rIns="0" bIns="0" rtlCol="0" anchor="ctr"/>
          <a:lstStyle/>
          <a:p>
            <a:pPr indent="0" marL="0">
              <a:lnSpc>
                <a:spcPts val="2600"/>
              </a:lnSpc>
              <a:buNone/>
            </a:pPr>
            <a:r>
              <a:rPr lang="en-US" sz="1700" b="1" dirty="0">
                <a:solidFill>
                  <a:srgbClr val="FFFFFF"/>
                </a:solidFill>
                <a:latin typeface="Arial" pitchFamily="34" charset="0"/>
                <a:ea typeface="Arial" pitchFamily="34" charset="-122"/>
                <a:cs typeface="Arial" pitchFamily="34" charset="-120"/>
              </a:rPr>
              <a:t>So the question becomes: what else can we give our people that actually changes their week?</a:t>
            </a:r>
            <a:endParaRPr lang="en-US" sz="1700" dirty="0"/>
          </a:p>
        </p:txBody>
      </p:sp>
      <p:sp>
        <p:nvSpPr>
          <p:cNvPr id="17" name="Text 15"/>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WHAT WE ALREADY HAVE</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200" b="1" dirty="0">
                <a:solidFill>
                  <a:srgbClr val="001F74"/>
                </a:solidFill>
                <a:latin typeface="Arial" pitchFamily="34" charset="0"/>
                <a:ea typeface="Arial" pitchFamily="34" charset="-122"/>
                <a:cs typeface="Arial" pitchFamily="34" charset="-120"/>
              </a:rPr>
              <a:t>And why it only covers part of the problem</a:t>
            </a:r>
            <a:endParaRPr lang="en-US" sz="3200" dirty="0"/>
          </a:p>
        </p:txBody>
      </p:sp>
      <p:sp>
        <p:nvSpPr>
          <p:cNvPr id="4" name="Shape 2"/>
          <p:cNvSpPr/>
          <p:nvPr/>
        </p:nvSpPr>
        <p:spPr>
          <a:xfrm>
            <a:off x="640080" y="2011680"/>
            <a:ext cx="3383280" cy="3566160"/>
          </a:xfrm>
          <a:prstGeom prst="roundRect">
            <a:avLst>
              <a:gd name="adj" fmla="val 2432"/>
            </a:avLst>
          </a:prstGeom>
          <a:solidFill>
            <a:srgbClr val="FFFFFF"/>
          </a:solidFill>
          <a:ln w="12700">
            <a:solidFill>
              <a:srgbClr val="DFE2EA"/>
            </a:solidFill>
            <a:prstDash val="solid"/>
          </a:ln>
        </p:spPr>
        <p:txBody>
          <a:bodyPr/>
          <a:p/>
        </p:txBody>
      </p:sp>
      <p:sp>
        <p:nvSpPr>
          <p:cNvPr id="5" name="Text 3"/>
          <p:cNvSpPr txBox="1"/>
          <p:nvPr/>
        </p:nvSpPr>
        <p:spPr>
          <a:xfrm>
            <a:off x="1005840" y="2331720"/>
            <a:ext cx="2651760" cy="365760"/>
          </a:xfrm>
          <a:prstGeom prst="rect">
            <a:avLst/>
          </a:prstGeom>
          <a:noFill/>
          <a:ln/>
        </p:spPr>
        <p:txBody>
          <a:bodyPr wrap="square" lIns="0" tIns="0" rIns="0" bIns="0" rtlCol="0" anchor="ctr"/>
          <a:lstStyle/>
          <a:p>
            <a:pPr indent="0" marL="0">
              <a:buNone/>
            </a:pPr>
            <a:r>
              <a:rPr lang="en-US" sz="1600" b="1" dirty="0">
                <a:solidFill>
                  <a:srgbClr val="001F74"/>
                </a:solidFill>
                <a:latin typeface="Arial" pitchFamily="34" charset="0"/>
                <a:ea typeface="Arial" pitchFamily="34" charset="-122"/>
                <a:cs typeface="Arial" pitchFamily="34" charset="-120"/>
              </a:rPr>
              <a:t>Our default super fund</a:t>
            </a:r>
            <a:endParaRPr lang="en-US" sz="1600" dirty="0"/>
          </a:p>
        </p:txBody>
      </p:sp>
      <p:sp>
        <p:nvSpPr>
          <p:cNvPr id="6" name="Text 4"/>
          <p:cNvSpPr txBox="1"/>
          <p:nvPr/>
        </p:nvSpPr>
        <p:spPr>
          <a:xfrm>
            <a:off x="1005840" y="2834640"/>
            <a:ext cx="2651760" cy="640080"/>
          </a:xfrm>
          <a:prstGeom prst="rect">
            <a:avLst/>
          </a:prstGeom>
          <a:noFill/>
          <a:ln/>
        </p:spPr>
        <p:txBody>
          <a:bodyPr wrap="square" lIns="0" tIns="0" rIns="0" bIns="0" rtlCol="0" anchor="t"/>
          <a:lstStyle/>
          <a:p>
            <a:pPr indent="0" marL="0">
              <a:lnSpc>
                <a:spcPts val="1800"/>
              </a:lnSpc>
              <a:buNone/>
            </a:pPr>
            <a:r>
              <a:rPr lang="en-US" sz="1200" dirty="0">
                <a:solidFill>
                  <a:srgbClr val="0D1B3E"/>
                </a:solidFill>
                <a:latin typeface="Arial" pitchFamily="34" charset="0"/>
                <a:ea typeface="Arial" pitchFamily="34" charset="-122"/>
                <a:cs typeface="Arial" pitchFamily="34" charset="-120"/>
              </a:rPr>
              <a:t>Free workplace education and advice about the fund.</a:t>
            </a:r>
            <a:endParaRPr lang="en-US" sz="1200" dirty="0"/>
          </a:p>
        </p:txBody>
      </p:sp>
      <p:sp>
        <p:nvSpPr>
          <p:cNvPr id="7" name="Text 5"/>
          <p:cNvSpPr txBox="1"/>
          <p:nvPr/>
        </p:nvSpPr>
        <p:spPr>
          <a:xfrm>
            <a:off x="1005840" y="3520440"/>
            <a:ext cx="2651760" cy="1005840"/>
          </a:xfrm>
          <a:prstGeom prst="rect">
            <a:avLst/>
          </a:prstGeom>
          <a:noFill/>
          <a:ln/>
        </p:spPr>
        <p:txBody>
          <a:bodyPr wrap="square" lIns="0" tIns="0" rIns="0" bIns="0" rtlCol="0" anchor="t"/>
          <a:lstStyle/>
          <a:p>
            <a:pPr indent="0" marL="0">
              <a:lnSpc>
                <a:spcPts val="1700"/>
              </a:lnSpc>
              <a:buNone/>
            </a:pPr>
            <a:r>
              <a:rPr lang="en-US" sz="1100" dirty="0">
                <a:solidFill>
                  <a:srgbClr val="5A6482"/>
                </a:solidFill>
                <a:latin typeface="Arial" pitchFamily="34" charset="0"/>
                <a:ea typeface="Arial" pitchFamily="34" charset="-122"/>
                <a:cs typeface="Arial" pitchFamily="34" charset="-120"/>
              </a:rPr>
              <a:t>ASIC is explicit: intra-fund advice "cannot relate to financial products outside the superannuation fund."</a:t>
            </a:r>
            <a:endParaRPr lang="en-US" sz="1100" dirty="0"/>
          </a:p>
        </p:txBody>
      </p:sp>
      <p:sp>
        <p:nvSpPr>
          <p:cNvPr id="8" name="Shape 6"/>
          <p:cNvSpPr/>
          <p:nvPr/>
        </p:nvSpPr>
        <p:spPr>
          <a:xfrm>
            <a:off x="1005840" y="4709160"/>
            <a:ext cx="2651760" cy="566928"/>
          </a:xfrm>
          <a:prstGeom prst="roundRect">
            <a:avLst>
              <a:gd name="adj" fmla="val 9677"/>
            </a:avLst>
          </a:prstGeom>
          <a:solidFill>
            <a:srgbClr val="FDECEE"/>
          </a:solidFill>
          <a:ln/>
        </p:spPr>
        <p:txBody>
          <a:bodyPr/>
          <a:p/>
        </p:txBody>
      </p:sp>
      <p:sp>
        <p:nvSpPr>
          <p:cNvPr id="9" name="Text 7"/>
          <p:cNvSpPr txBox="1"/>
          <p:nvPr/>
        </p:nvSpPr>
        <p:spPr>
          <a:xfrm>
            <a:off x="1143000" y="4709160"/>
            <a:ext cx="2377440" cy="566928"/>
          </a:xfrm>
          <a:prstGeom prst="rect">
            <a:avLst/>
          </a:prstGeom>
          <a:noFill/>
          <a:ln/>
        </p:spPr>
        <p:txBody>
          <a:bodyPr wrap="square" lIns="0" tIns="0" rIns="0" bIns="0" rtlCol="0" anchor="ctr"/>
          <a:lstStyle/>
          <a:p>
            <a:pPr indent="0" marL="0">
              <a:buNone/>
            </a:pPr>
            <a:r>
              <a:rPr lang="en-US" sz="1100" b="1" dirty="0">
                <a:solidFill>
                  <a:srgbClr val="DC3545"/>
                </a:solidFill>
                <a:latin typeface="Arial" pitchFamily="34" charset="0"/>
                <a:ea typeface="Arial" pitchFamily="34" charset="-122"/>
                <a:cs typeface="Arial" pitchFamily="34" charset="-120"/>
              </a:rPr>
              <a:t>Nothing outside super.</a:t>
            </a:r>
            <a:endParaRPr lang="en-US" sz="1100" dirty="0"/>
          </a:p>
        </p:txBody>
      </p:sp>
      <p:sp>
        <p:nvSpPr>
          <p:cNvPr id="10" name="Shape 8"/>
          <p:cNvSpPr/>
          <p:nvPr/>
        </p:nvSpPr>
        <p:spPr>
          <a:xfrm>
            <a:off x="4389120" y="2011680"/>
            <a:ext cx="3383280" cy="3566160"/>
          </a:xfrm>
          <a:prstGeom prst="roundRect">
            <a:avLst>
              <a:gd name="adj" fmla="val 2432"/>
            </a:avLst>
          </a:prstGeom>
          <a:solidFill>
            <a:srgbClr val="FFFFFF"/>
          </a:solidFill>
          <a:ln w="12700">
            <a:solidFill>
              <a:srgbClr val="DFE2EA"/>
            </a:solidFill>
            <a:prstDash val="solid"/>
          </a:ln>
        </p:spPr>
        <p:txBody>
          <a:bodyPr/>
          <a:p/>
        </p:txBody>
      </p:sp>
      <p:sp>
        <p:nvSpPr>
          <p:cNvPr id="11" name="Text 9"/>
          <p:cNvSpPr txBox="1"/>
          <p:nvPr/>
        </p:nvSpPr>
        <p:spPr>
          <a:xfrm>
            <a:off x="4754880" y="2331720"/>
            <a:ext cx="2651760" cy="365760"/>
          </a:xfrm>
          <a:prstGeom prst="rect">
            <a:avLst/>
          </a:prstGeom>
          <a:noFill/>
          <a:ln/>
        </p:spPr>
        <p:txBody>
          <a:bodyPr wrap="square" lIns="0" tIns="0" rIns="0" bIns="0" rtlCol="0" anchor="ctr"/>
          <a:lstStyle/>
          <a:p>
            <a:pPr indent="0" marL="0">
              <a:buNone/>
            </a:pPr>
            <a:r>
              <a:rPr lang="en-US" sz="1600" b="1" dirty="0">
                <a:solidFill>
                  <a:srgbClr val="001F74"/>
                </a:solidFill>
                <a:latin typeface="Arial" pitchFamily="34" charset="0"/>
                <a:ea typeface="Arial" pitchFamily="34" charset="-122"/>
                <a:cs typeface="Arial" pitchFamily="34" charset="-120"/>
              </a:rPr>
              <a:t>An EAP</a:t>
            </a:r>
            <a:endParaRPr lang="en-US" sz="1600" dirty="0"/>
          </a:p>
        </p:txBody>
      </p:sp>
      <p:sp>
        <p:nvSpPr>
          <p:cNvPr id="12" name="Text 10"/>
          <p:cNvSpPr txBox="1"/>
          <p:nvPr/>
        </p:nvSpPr>
        <p:spPr>
          <a:xfrm>
            <a:off x="4754880" y="2834640"/>
            <a:ext cx="2651760" cy="640080"/>
          </a:xfrm>
          <a:prstGeom prst="rect">
            <a:avLst/>
          </a:prstGeom>
          <a:noFill/>
          <a:ln/>
        </p:spPr>
        <p:txBody>
          <a:bodyPr wrap="square" lIns="0" tIns="0" rIns="0" bIns="0" rtlCol="0" anchor="t"/>
          <a:lstStyle/>
          <a:p>
            <a:pPr indent="0" marL="0">
              <a:lnSpc>
                <a:spcPts val="1800"/>
              </a:lnSpc>
              <a:buNone/>
            </a:pPr>
            <a:r>
              <a:rPr lang="en-US" sz="1200" dirty="0">
                <a:solidFill>
                  <a:srgbClr val="0D1B3E"/>
                </a:solidFill>
                <a:latin typeface="Arial" pitchFamily="34" charset="0"/>
                <a:ea typeface="Arial" pitchFamily="34" charset="-122"/>
                <a:cs typeface="Arial" pitchFamily="34" charset="-120"/>
              </a:rPr>
              <a:t>Counselling for hardship, debt stress and budgeting crisis.</a:t>
            </a:r>
            <a:endParaRPr lang="en-US" sz="1200" dirty="0"/>
          </a:p>
        </p:txBody>
      </p:sp>
      <p:sp>
        <p:nvSpPr>
          <p:cNvPr id="13" name="Text 11"/>
          <p:cNvSpPr txBox="1"/>
          <p:nvPr/>
        </p:nvSpPr>
        <p:spPr>
          <a:xfrm>
            <a:off x="4754880" y="3520440"/>
            <a:ext cx="2651760" cy="1005840"/>
          </a:xfrm>
          <a:prstGeom prst="rect">
            <a:avLst/>
          </a:prstGeom>
          <a:noFill/>
          <a:ln/>
        </p:spPr>
        <p:txBody>
          <a:bodyPr wrap="square" lIns="0" tIns="0" rIns="0" bIns="0" rtlCol="0" anchor="t"/>
          <a:lstStyle/>
          <a:p>
            <a:pPr indent="0" marL="0">
              <a:lnSpc>
                <a:spcPts val="1700"/>
              </a:lnSpc>
              <a:buNone/>
            </a:pPr>
            <a:r>
              <a:rPr lang="en-US" sz="1100" dirty="0">
                <a:solidFill>
                  <a:srgbClr val="5A6482"/>
                </a:solidFill>
                <a:latin typeface="Arial" pitchFamily="34" charset="0"/>
                <a:ea typeface="Arial" pitchFamily="34" charset="-122"/>
                <a:cs typeface="Arial" pitchFamily="34" charset="-120"/>
              </a:rPr>
              <a:t>Delivered by counsellors, not licensed advisers.</a:t>
            </a:r>
            <a:endParaRPr lang="en-US" sz="1100" dirty="0"/>
          </a:p>
        </p:txBody>
      </p:sp>
      <p:sp>
        <p:nvSpPr>
          <p:cNvPr id="14" name="Shape 12"/>
          <p:cNvSpPr/>
          <p:nvPr/>
        </p:nvSpPr>
        <p:spPr>
          <a:xfrm>
            <a:off x="4754880" y="4709160"/>
            <a:ext cx="2651760" cy="566928"/>
          </a:xfrm>
          <a:prstGeom prst="roundRect">
            <a:avLst>
              <a:gd name="adj" fmla="val 9677"/>
            </a:avLst>
          </a:prstGeom>
          <a:solidFill>
            <a:srgbClr val="FDECEE"/>
          </a:solidFill>
          <a:ln/>
        </p:spPr>
        <p:txBody>
          <a:bodyPr/>
          <a:p/>
        </p:txBody>
      </p:sp>
      <p:sp>
        <p:nvSpPr>
          <p:cNvPr id="15" name="Text 13"/>
          <p:cNvSpPr txBox="1"/>
          <p:nvPr/>
        </p:nvSpPr>
        <p:spPr>
          <a:xfrm>
            <a:off x="4892040" y="4709160"/>
            <a:ext cx="2377440" cy="566928"/>
          </a:xfrm>
          <a:prstGeom prst="rect">
            <a:avLst/>
          </a:prstGeom>
          <a:noFill/>
          <a:ln/>
        </p:spPr>
        <p:txBody>
          <a:bodyPr wrap="square" lIns="0" tIns="0" rIns="0" bIns="0" rtlCol="0" anchor="ctr"/>
          <a:lstStyle/>
          <a:p>
            <a:pPr indent="0" marL="0">
              <a:buNone/>
            </a:pPr>
            <a:r>
              <a:rPr lang="en-US" sz="1100" b="1" dirty="0">
                <a:solidFill>
                  <a:srgbClr val="DC3545"/>
                </a:solidFill>
                <a:latin typeface="Arial" pitchFamily="34" charset="0"/>
                <a:ea typeface="Arial" pitchFamily="34" charset="-122"/>
                <a:cs typeface="Arial" pitchFamily="34" charset="-120"/>
              </a:rPr>
              <a:t>Cannot advise on super, insurance, investments or lending.</a:t>
            </a:r>
            <a:endParaRPr lang="en-US" sz="1100" dirty="0"/>
          </a:p>
        </p:txBody>
      </p:sp>
      <p:sp>
        <p:nvSpPr>
          <p:cNvPr id="16" name="Shape 14"/>
          <p:cNvSpPr/>
          <p:nvPr/>
        </p:nvSpPr>
        <p:spPr>
          <a:xfrm>
            <a:off x="8138160" y="2011680"/>
            <a:ext cx="3383280" cy="3566160"/>
          </a:xfrm>
          <a:prstGeom prst="roundRect">
            <a:avLst>
              <a:gd name="adj" fmla="val 2432"/>
            </a:avLst>
          </a:prstGeom>
          <a:solidFill>
            <a:srgbClr val="FFFFFF"/>
          </a:solidFill>
          <a:ln w="12700">
            <a:solidFill>
              <a:srgbClr val="DFE2EA"/>
            </a:solidFill>
            <a:prstDash val="solid"/>
          </a:ln>
        </p:spPr>
        <p:txBody>
          <a:bodyPr/>
          <a:p/>
        </p:txBody>
      </p:sp>
      <p:sp>
        <p:nvSpPr>
          <p:cNvPr id="17" name="Text 15"/>
          <p:cNvSpPr txBox="1"/>
          <p:nvPr/>
        </p:nvSpPr>
        <p:spPr>
          <a:xfrm>
            <a:off x="8503920" y="2331720"/>
            <a:ext cx="2651760" cy="365760"/>
          </a:xfrm>
          <a:prstGeom prst="rect">
            <a:avLst/>
          </a:prstGeom>
          <a:noFill/>
          <a:ln/>
        </p:spPr>
        <p:txBody>
          <a:bodyPr wrap="square" lIns="0" tIns="0" rIns="0" bIns="0" rtlCol="0" anchor="ctr"/>
          <a:lstStyle/>
          <a:p>
            <a:pPr indent="0" marL="0">
              <a:buNone/>
            </a:pPr>
            <a:r>
              <a:rPr lang="en-US" sz="1600" b="1" dirty="0">
                <a:solidFill>
                  <a:srgbClr val="001F74"/>
                </a:solidFill>
                <a:latin typeface="Arial" pitchFamily="34" charset="0"/>
                <a:ea typeface="Arial" pitchFamily="34" charset="-122"/>
                <a:cs typeface="Arial" pitchFamily="34" charset="-120"/>
              </a:rPr>
              <a:t>A pay-advance app</a:t>
            </a:r>
            <a:endParaRPr lang="en-US" sz="1600" dirty="0"/>
          </a:p>
        </p:txBody>
      </p:sp>
      <p:sp>
        <p:nvSpPr>
          <p:cNvPr id="18" name="Text 16"/>
          <p:cNvSpPr txBox="1"/>
          <p:nvPr/>
        </p:nvSpPr>
        <p:spPr>
          <a:xfrm>
            <a:off x="8503920" y="2834640"/>
            <a:ext cx="2651760" cy="640080"/>
          </a:xfrm>
          <a:prstGeom prst="rect">
            <a:avLst/>
          </a:prstGeom>
          <a:noFill/>
          <a:ln/>
        </p:spPr>
        <p:txBody>
          <a:bodyPr wrap="square" lIns="0" tIns="0" rIns="0" bIns="0" rtlCol="0" anchor="t"/>
          <a:lstStyle/>
          <a:p>
            <a:pPr indent="0" marL="0">
              <a:lnSpc>
                <a:spcPts val="1800"/>
              </a:lnSpc>
              <a:buNone/>
            </a:pPr>
            <a:r>
              <a:rPr lang="en-US" sz="1200" dirty="0">
                <a:solidFill>
                  <a:srgbClr val="0D1B3E"/>
                </a:solidFill>
                <a:latin typeface="Arial" pitchFamily="34" charset="0"/>
                <a:ea typeface="Arial" pitchFamily="34" charset="-122"/>
                <a:cs typeface="Arial" pitchFamily="34" charset="-120"/>
              </a:rPr>
              <a:t>Early access to wages already earned.</a:t>
            </a:r>
            <a:endParaRPr lang="en-US" sz="1200" dirty="0"/>
          </a:p>
        </p:txBody>
      </p:sp>
      <p:sp>
        <p:nvSpPr>
          <p:cNvPr id="19" name="Text 17"/>
          <p:cNvSpPr txBox="1"/>
          <p:nvPr/>
        </p:nvSpPr>
        <p:spPr>
          <a:xfrm>
            <a:off x="8503920" y="3520440"/>
            <a:ext cx="2651760" cy="1005840"/>
          </a:xfrm>
          <a:prstGeom prst="rect">
            <a:avLst/>
          </a:prstGeom>
          <a:noFill/>
          <a:ln/>
        </p:spPr>
        <p:txBody>
          <a:bodyPr wrap="square" lIns="0" tIns="0" rIns="0" bIns="0" rtlCol="0" anchor="t"/>
          <a:lstStyle/>
          <a:p>
            <a:pPr indent="0" marL="0">
              <a:lnSpc>
                <a:spcPts val="1700"/>
              </a:lnSpc>
              <a:buNone/>
            </a:pPr>
            <a:r>
              <a:rPr lang="en-US" sz="1100" dirty="0">
                <a:solidFill>
                  <a:srgbClr val="5A6482"/>
                </a:solidFill>
                <a:latin typeface="Arial" pitchFamily="34" charset="0"/>
                <a:ea typeface="Arial" pitchFamily="34" charset="-122"/>
                <a:cs typeface="Arial" pitchFamily="34" charset="-120"/>
              </a:rPr>
              <a:t>Useful in a bad week.</a:t>
            </a:r>
            <a:endParaRPr lang="en-US" sz="1100" dirty="0"/>
          </a:p>
        </p:txBody>
      </p:sp>
      <p:sp>
        <p:nvSpPr>
          <p:cNvPr id="20" name="Shape 18"/>
          <p:cNvSpPr/>
          <p:nvPr/>
        </p:nvSpPr>
        <p:spPr>
          <a:xfrm>
            <a:off x="8503920" y="4709160"/>
            <a:ext cx="2651760" cy="566928"/>
          </a:xfrm>
          <a:prstGeom prst="roundRect">
            <a:avLst>
              <a:gd name="adj" fmla="val 9677"/>
            </a:avLst>
          </a:prstGeom>
          <a:solidFill>
            <a:srgbClr val="FDECEE"/>
          </a:solidFill>
          <a:ln/>
        </p:spPr>
        <p:txBody>
          <a:bodyPr/>
          <a:p/>
        </p:txBody>
      </p:sp>
      <p:sp>
        <p:nvSpPr>
          <p:cNvPr id="21" name="Text 19"/>
          <p:cNvSpPr txBox="1"/>
          <p:nvPr/>
        </p:nvSpPr>
        <p:spPr>
          <a:xfrm>
            <a:off x="8641080" y="4709160"/>
            <a:ext cx="2377440" cy="566928"/>
          </a:xfrm>
          <a:prstGeom prst="rect">
            <a:avLst/>
          </a:prstGeom>
          <a:noFill/>
          <a:ln/>
        </p:spPr>
        <p:txBody>
          <a:bodyPr wrap="square" lIns="0" tIns="0" rIns="0" bIns="0" rtlCol="0" anchor="ctr"/>
          <a:lstStyle/>
          <a:p>
            <a:pPr indent="0" marL="0">
              <a:buNone/>
            </a:pPr>
            <a:r>
              <a:rPr lang="en-US" sz="1100" b="1" dirty="0">
                <a:solidFill>
                  <a:srgbClr val="DC3545"/>
                </a:solidFill>
                <a:latin typeface="Arial" pitchFamily="34" charset="0"/>
                <a:ea typeface="Arial" pitchFamily="34" charset="-122"/>
                <a:cs typeface="Arial" pitchFamily="34" charset="-120"/>
              </a:rPr>
              <a:t>Cash-flow relief, not a plan.</a:t>
            </a:r>
            <a:endParaRPr lang="en-US" sz="1100" dirty="0"/>
          </a:p>
        </p:txBody>
      </p:sp>
      <p:sp>
        <p:nvSpPr>
          <p:cNvPr id="22" name="Text 20"/>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THE GAP</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200" b="1" dirty="0">
                <a:solidFill>
                  <a:srgbClr val="001F74"/>
                </a:solidFill>
                <a:latin typeface="Arial" pitchFamily="34" charset="0"/>
                <a:ea typeface="Arial" pitchFamily="34" charset="-122"/>
                <a:cs typeface="Arial" pitchFamily="34" charset="-120"/>
              </a:rPr>
              <a:t>Nobody covers our whole team</a:t>
            </a:r>
            <a:endParaRPr lang="en-US" sz="32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640080" y="2011680"/>
          <a:ext cx="10881360" cy="914400"/>
        </p:xfrm>
        <a:graphic>
          <a:graphicData uri="http://schemas.openxmlformats.org/drawingml/2006/table">
            <a:tbl>
              <a:tblPr/>
              <a:tblGrid>
                <a:gridCol w="5943600"/>
                <a:gridCol w="1600200"/>
                <a:gridCol w="1600200"/>
                <a:gridCol w="1737360"/>
              </a:tblGrid>
              <a:tr h="566928">
                <a:tc>
                  <a:txBody>
                    <a:bodyPr/>
                    <a:lstStyle/>
                    <a:p>
                      <a:pPr indent="0" marL="0">
                        <a:buNone/>
                      </a:pP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001F74"/>
                    </a:solidFill>
                  </a:tcPr>
                </a:tc>
                <a:tc>
                  <a:txBody>
                    <a:bodyPr/>
                    <a:lstStyle/>
                    <a:p>
                      <a:pPr algn="ctr" indent="0" marL="0">
                        <a:buNone/>
                      </a:pPr>
                      <a:r>
                        <a:rPr lang="en-US" sz="1300" b="1" dirty="0">
                          <a:solidFill>
                            <a:srgbClr val="FFFFFF"/>
                          </a:solidFill>
                          <a:latin typeface="Arial" pitchFamily="34" charset="0"/>
                          <a:ea typeface="Arial" pitchFamily="34" charset="-122"/>
                          <a:cs typeface="Arial" pitchFamily="34" charset="-120"/>
                        </a:rPr>
                        <a:t>Super fund</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001F74"/>
                    </a:solidFill>
                  </a:tcPr>
                </a:tc>
                <a:tc>
                  <a:txBody>
                    <a:bodyPr/>
                    <a:lstStyle/>
                    <a:p>
                      <a:pPr algn="ctr" indent="0" marL="0">
                        <a:buNone/>
                      </a:pPr>
                      <a:r>
                        <a:rPr lang="en-US" sz="1300" b="1" dirty="0">
                          <a:solidFill>
                            <a:srgbClr val="FFFFFF"/>
                          </a:solidFill>
                          <a:latin typeface="Arial" pitchFamily="34" charset="0"/>
                          <a:ea typeface="Arial" pitchFamily="34" charset="-122"/>
                          <a:cs typeface="Arial" pitchFamily="34" charset="-120"/>
                        </a:rPr>
                        <a:t>EAP</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001F74"/>
                    </a:solidFill>
                  </a:tcPr>
                </a:tc>
                <a:tc>
                  <a:txBody>
                    <a:bodyPr/>
                    <a:lstStyle/>
                    <a:p>
                      <a:pPr algn="ctr" indent="0" marL="0">
                        <a:buNone/>
                      </a:pPr>
                      <a:r>
                        <a:rPr lang="en-US" sz="1300" b="1" dirty="0">
                          <a:solidFill>
                            <a:srgbClr val="FFFFFF"/>
                          </a:solidFill>
                          <a:latin typeface="Arial" pitchFamily="34" charset="0"/>
                          <a:ea typeface="Arial" pitchFamily="34" charset="-122"/>
                          <a:cs typeface="Arial" pitchFamily="34" charset="-120"/>
                        </a:rPr>
                        <a:t>Fintor</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001F74"/>
                    </a:solidFill>
                  </a:tcPr>
                </a:tc>
              </a:tr>
              <a:tr h="566928">
                <a:tc>
                  <a:txBody>
                    <a:bodyPr/>
                    <a:lstStyle/>
                    <a:p>
                      <a:pPr indent="0" marL="0">
                        <a:buNone/>
                      </a:pPr>
                      <a:r>
                        <a:rPr lang="en-US" sz="1300" dirty="0">
                          <a:solidFill>
                            <a:srgbClr val="0D1B3E"/>
                          </a:solidFill>
                          <a:latin typeface="Arial" pitchFamily="34" charset="0"/>
                          <a:ea typeface="Arial" pitchFamily="34" charset="-122"/>
                          <a:cs typeface="Arial" pitchFamily="34" charset="-120"/>
                        </a:rPr>
                        <a:t>The 24-year-old with a HECS debt and no savings</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5A6482"/>
                          </a:solidFill>
                          <a:latin typeface="Arial" pitchFamily="34" charset="0"/>
                          <a:ea typeface="Arial" pitchFamily="34" charset="-122"/>
                          <a:cs typeface="Arial" pitchFamily="34" charset="-120"/>
                        </a:rPr>
                        <a:t>Partly</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5A6482"/>
                          </a:solidFill>
                          <a:latin typeface="Arial" pitchFamily="34" charset="0"/>
                          <a:ea typeface="Arial" pitchFamily="34" charset="-122"/>
                          <a:cs typeface="Arial" pitchFamily="34" charset="-120"/>
                        </a:rPr>
                        <a:t>Partly</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0FA95B"/>
                          </a:solidFill>
                          <a:latin typeface="Arial" pitchFamily="34" charset="0"/>
                          <a:ea typeface="Arial" pitchFamily="34" charset="-122"/>
                          <a:cs typeface="Arial" pitchFamily="34" charset="-120"/>
                        </a:rPr>
                        <a:t>Yes</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r>
              <a:tr h="566928">
                <a:tc>
                  <a:txBody>
                    <a:bodyPr/>
                    <a:lstStyle/>
                    <a:p>
                      <a:pPr indent="0" marL="0">
                        <a:buNone/>
                      </a:pPr>
                      <a:r>
                        <a:rPr lang="en-US" sz="1300" dirty="0">
                          <a:solidFill>
                            <a:srgbClr val="0D1B3E"/>
                          </a:solidFill>
                          <a:latin typeface="Arial" pitchFamily="34" charset="0"/>
                          <a:ea typeface="Arial" pitchFamily="34" charset="-122"/>
                          <a:cs typeface="Arial" pitchFamily="34" charset="-120"/>
                        </a:rPr>
                        <a:t>The 38-year-old ops manager, mortgage, young family, no cover</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lang="en-US" sz="1300" dirty="0">
                          <a:solidFill>
                            <a:srgbClr val="5A6482"/>
                          </a:solidFill>
                          <a:latin typeface="Arial" pitchFamily="34" charset="0"/>
                          <a:ea typeface="Arial" pitchFamily="34" charset="-122"/>
                          <a:cs typeface="Arial" pitchFamily="34" charset="-120"/>
                        </a:rPr>
                        <a:t>No</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lang="en-US" sz="1300" dirty="0">
                          <a:solidFill>
                            <a:srgbClr val="5A6482"/>
                          </a:solidFill>
                          <a:latin typeface="Arial" pitchFamily="34" charset="0"/>
                          <a:ea typeface="Arial" pitchFamily="34" charset="-122"/>
                          <a:cs typeface="Arial" pitchFamily="34" charset="-120"/>
                        </a:rPr>
                        <a:t>No</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lang="en-US" sz="1300" b="1" dirty="0">
                          <a:solidFill>
                            <a:srgbClr val="0FA95B"/>
                          </a:solidFill>
                          <a:latin typeface="Arial" pitchFamily="34" charset="0"/>
                          <a:ea typeface="Arial" pitchFamily="34" charset="-122"/>
                          <a:cs typeface="Arial" pitchFamily="34" charset="-120"/>
                        </a:rPr>
                        <a:t>Yes</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r>
              <a:tr h="566928">
                <a:tc>
                  <a:txBody>
                    <a:bodyPr/>
                    <a:lstStyle/>
                    <a:p>
                      <a:pPr indent="0" marL="0">
                        <a:buNone/>
                      </a:pPr>
                      <a:r>
                        <a:rPr lang="en-US" sz="1300" dirty="0">
                          <a:solidFill>
                            <a:srgbClr val="0D1B3E"/>
                          </a:solidFill>
                          <a:latin typeface="Arial" pitchFamily="34" charset="0"/>
                          <a:ea typeface="Arial" pitchFamily="34" charset="-122"/>
                          <a:cs typeface="Arial" pitchFamily="34" charset="-120"/>
                        </a:rPr>
                        <a:t>The 52-year-old GM with an SMSF and an investment property</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5A6482"/>
                          </a:solidFill>
                          <a:latin typeface="Arial" pitchFamily="34" charset="0"/>
                          <a:ea typeface="Arial" pitchFamily="34" charset="-122"/>
                          <a:cs typeface="Arial" pitchFamily="34" charset="-120"/>
                        </a:rPr>
                        <a:t>No</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5A6482"/>
                          </a:solidFill>
                          <a:latin typeface="Arial" pitchFamily="34" charset="0"/>
                          <a:ea typeface="Arial" pitchFamily="34" charset="-122"/>
                          <a:cs typeface="Arial" pitchFamily="34" charset="-120"/>
                        </a:rPr>
                        <a:t>No</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0FA95B"/>
                          </a:solidFill>
                          <a:latin typeface="Arial" pitchFamily="34" charset="0"/>
                          <a:ea typeface="Arial" pitchFamily="34" charset="-122"/>
                          <a:cs typeface="Arial" pitchFamily="34" charset="-120"/>
                        </a:rPr>
                        <a:t>Yes</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r>
              <a:tr h="566928">
                <a:tc>
                  <a:txBody>
                    <a:bodyPr/>
                    <a:lstStyle/>
                    <a:p>
                      <a:pPr indent="0" marL="0">
                        <a:buNone/>
                      </a:pPr>
                      <a:r>
                        <a:rPr lang="en-US" sz="1300" dirty="0">
                          <a:solidFill>
                            <a:srgbClr val="0D1B3E"/>
                          </a:solidFill>
                          <a:latin typeface="Arial" pitchFamily="34" charset="0"/>
                          <a:ea typeface="Arial" pitchFamily="34" charset="-122"/>
                          <a:cs typeface="Arial" pitchFamily="34" charset="-120"/>
                        </a:rPr>
                        <a:t>The founder with a company, a trust and a succession problem</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lang="en-US" sz="1300" dirty="0">
                          <a:solidFill>
                            <a:srgbClr val="5A6482"/>
                          </a:solidFill>
                          <a:latin typeface="Arial" pitchFamily="34" charset="0"/>
                          <a:ea typeface="Arial" pitchFamily="34" charset="-122"/>
                          <a:cs typeface="Arial" pitchFamily="34" charset="-120"/>
                        </a:rPr>
                        <a:t>No</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lang="en-US" sz="1300" dirty="0">
                          <a:solidFill>
                            <a:srgbClr val="5A6482"/>
                          </a:solidFill>
                          <a:latin typeface="Arial" pitchFamily="34" charset="0"/>
                          <a:ea typeface="Arial" pitchFamily="34" charset="-122"/>
                          <a:cs typeface="Arial" pitchFamily="34" charset="-120"/>
                        </a:rPr>
                        <a:t>No</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c>
                  <a:txBody>
                    <a:bodyPr/>
                    <a:lstStyle/>
                    <a:p>
                      <a:pPr algn="ctr" indent="0" marL="0">
                        <a:buNone/>
                      </a:pPr>
                      <a:r>
                        <a:rPr lang="en-US" sz="1300" b="1" dirty="0">
                          <a:solidFill>
                            <a:srgbClr val="0FA95B"/>
                          </a:solidFill>
                          <a:latin typeface="Arial" pitchFamily="34" charset="0"/>
                          <a:ea typeface="Arial" pitchFamily="34" charset="-122"/>
                          <a:cs typeface="Arial" pitchFamily="34" charset="-120"/>
                        </a:rPr>
                        <a:t>Yes</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7F8FA"/>
                    </a:solidFill>
                  </a:tcPr>
                </a:tc>
              </a:tr>
              <a:tr h="566928">
                <a:tc>
                  <a:txBody>
                    <a:bodyPr/>
                    <a:lstStyle/>
                    <a:p>
                      <a:pPr indent="0" marL="0">
                        <a:buNone/>
                      </a:pPr>
                      <a:r>
                        <a:rPr lang="en-US" sz="1300" dirty="0">
                          <a:solidFill>
                            <a:srgbClr val="0D1B3E"/>
                          </a:solidFill>
                          <a:latin typeface="Arial" pitchFamily="34" charset="0"/>
                          <a:ea typeface="Arial" pitchFamily="34" charset="-122"/>
                          <a:cs typeface="Arial" pitchFamily="34" charset="-120"/>
                        </a:rPr>
                        <a:t>Actually placing the loan, the cover, the portfolio</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5A6482"/>
                          </a:solidFill>
                          <a:latin typeface="Arial" pitchFamily="34" charset="0"/>
                          <a:ea typeface="Arial" pitchFamily="34" charset="-122"/>
                          <a:cs typeface="Arial" pitchFamily="34" charset="-120"/>
                        </a:rPr>
                        <a:t>No</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5A6482"/>
                          </a:solidFill>
                          <a:latin typeface="Arial" pitchFamily="34" charset="0"/>
                          <a:ea typeface="Arial" pitchFamily="34" charset="-122"/>
                          <a:cs typeface="Arial" pitchFamily="34" charset="-120"/>
                        </a:rPr>
                        <a:t>No</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0FA95B"/>
                          </a:solidFill>
                          <a:latin typeface="Arial" pitchFamily="34" charset="0"/>
                          <a:ea typeface="Arial" pitchFamily="34" charset="-122"/>
                          <a:cs typeface="Arial" pitchFamily="34" charset="-120"/>
                        </a:rPr>
                        <a:t>Yes</a:t>
                      </a:r>
                      <a:endParaRPr lang="en-US" sz="1300" dirty="0">
                        <a:latin typeface="Arial" charset="0"/>
                        <a:ea typeface="Arial" charset="0"/>
                        <a:cs typeface="Arial" charset="0"/>
                      </a:endParaRPr>
                    </a:p>
                  </a:txBody>
                  <a:tcPr marL="146304" marR="146304" marT="82296" marB="82296" anchor="ctr">
                    <a:lnL w="12700" cap="flat" cmpd="sng" algn="ctr">
                      <a:solidFill>
                        <a:srgbClr val="DFE2EA"/>
                      </a:solidFill>
                      <a:prstDash val="solid"/>
                      <a:round/>
                      <a:headEnd type="none" w="med" len="med"/>
                      <a:tailEnd type="none" w="med" len="med"/>
                    </a:lnL>
                    <a:lnR w="12700" cap="flat" cmpd="sng" algn="ctr">
                      <a:solidFill>
                        <a:srgbClr val="DFE2EA"/>
                      </a:solidFill>
                      <a:prstDash val="solid"/>
                      <a:round/>
                      <a:headEnd type="none" w="med" len="med"/>
                      <a:tailEnd type="none" w="med" len="med"/>
                    </a:lnR>
                    <a:lnT w="12700" cap="flat" cmpd="sng" algn="ctr">
                      <a:solidFill>
                        <a:srgbClr val="DFE2EA"/>
                      </a:solidFill>
                      <a:prstDash val="solid"/>
                      <a:round/>
                      <a:headEnd type="none" w="med" len="med"/>
                      <a:tailEnd type="none" w="med" len="med"/>
                    </a:lnT>
                    <a:lnB w="12700" cap="flat" cmpd="sng" algn="ctr">
                      <a:solidFill>
                        <a:srgbClr val="DFE2EA"/>
                      </a:solidFill>
                      <a:prstDash val="solid"/>
                      <a:round/>
                      <a:headEnd type="none" w="med" len="med"/>
                      <a:tailEnd type="none" w="med" len="med"/>
                    </a:lnB>
                    <a:solidFill>
                      <a:srgbClr val="FFFFFF"/>
                    </a:solidFill>
                  </a:tcPr>
                </a:tc>
              </a:tr>
            </a:tbl>
          </a:graphicData>
        </a:graphic>
      </p:graphicFrame>
      <p:sp>
        <p:nvSpPr>
          <p:cNvPr id="5" name="Text 2"/>
          <p:cNvSpPr txBox="1"/>
          <p:nvPr/>
        </p:nvSpPr>
        <p:spPr>
          <a:xfrm>
            <a:off x="640080" y="5806440"/>
            <a:ext cx="10881360" cy="457200"/>
          </a:xfrm>
          <a:prstGeom prst="rect">
            <a:avLst/>
          </a:prstGeom>
          <a:noFill/>
          <a:ln/>
        </p:spPr>
        <p:txBody>
          <a:bodyPr wrap="square" lIns="0" tIns="0" rIns="0" bIns="0" rtlCol="0" anchor="ctr"/>
          <a:lstStyle/>
          <a:p>
            <a:pPr indent="0" marL="0">
              <a:buNone/>
            </a:pPr>
            <a:r>
              <a:rPr lang="en-US" sz="1100" dirty="0">
                <a:solidFill>
                  <a:srgbClr val="5A6482"/>
                </a:solidFill>
                <a:latin typeface="Arial" pitchFamily="34" charset="0"/>
                <a:ea typeface="Arial" pitchFamily="34" charset="-122"/>
                <a:cs typeface="Arial" pitchFamily="34" charset="-120"/>
              </a:rPr>
              <a:t>Fintor holds AFSL 559460, with Nexa Life Solutions (AFSL 563622) for insurance and AFG (ACL 389087) for credit — five specialist teams under one relationship.</a:t>
            </a:r>
            <a:endParaRPr lang="en-US" sz="1100" dirty="0"/>
          </a:p>
        </p:txBody>
      </p:sp>
      <p:sp>
        <p:nvSpPr>
          <p:cNvPr id="6" name="Text 3"/>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THE PROGRAM</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100" b="1" dirty="0">
                <a:solidFill>
                  <a:srgbClr val="001F74"/>
                </a:solidFill>
                <a:latin typeface="Arial" pitchFamily="34" charset="0"/>
                <a:ea typeface="Arial" pitchFamily="34" charset="-122"/>
                <a:cs typeface="Arial" pitchFamily="34" charset="-120"/>
              </a:rPr>
              <a:t>Three layers. Funded to fit the business.</a:t>
            </a:r>
            <a:endParaRPr lang="en-US" sz="3100" dirty="0"/>
          </a:p>
        </p:txBody>
      </p:sp>
      <p:sp>
        <p:nvSpPr>
          <p:cNvPr id="4" name="Shape 2"/>
          <p:cNvSpPr/>
          <p:nvPr/>
        </p:nvSpPr>
        <p:spPr>
          <a:xfrm>
            <a:off x="640080" y="2011680"/>
            <a:ext cx="3383280" cy="3657600"/>
          </a:xfrm>
          <a:prstGeom prst="roundRect">
            <a:avLst>
              <a:gd name="adj" fmla="val 2432"/>
            </a:avLst>
          </a:prstGeom>
          <a:solidFill>
            <a:srgbClr val="EEF2FF"/>
          </a:solidFill>
          <a:ln/>
        </p:spPr>
        <p:txBody>
          <a:bodyPr/>
          <a:p/>
        </p:txBody>
      </p:sp>
      <p:sp>
        <p:nvSpPr>
          <p:cNvPr id="5" name="Shape 3"/>
          <p:cNvSpPr/>
          <p:nvPr/>
        </p:nvSpPr>
        <p:spPr>
          <a:xfrm>
            <a:off x="1005840" y="2286000"/>
            <a:ext cx="420624" cy="420624"/>
          </a:xfrm>
          <a:prstGeom prst="ellipse">
            <a:avLst/>
          </a:prstGeom>
          <a:solidFill>
            <a:srgbClr val="001F74"/>
          </a:solidFill>
          <a:ln/>
        </p:spPr>
        <p:txBody>
          <a:bodyPr/>
          <a:p/>
        </p:txBody>
      </p:sp>
      <p:sp>
        <p:nvSpPr>
          <p:cNvPr id="6" name="Text 4"/>
          <p:cNvSpPr txBox="1"/>
          <p:nvPr/>
        </p:nvSpPr>
        <p:spPr>
          <a:xfrm>
            <a:off x="1005840" y="2286000"/>
            <a:ext cx="420624" cy="420624"/>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7" name="Text 5"/>
          <p:cNvSpPr txBox="1"/>
          <p:nvPr/>
        </p:nvSpPr>
        <p:spPr>
          <a:xfrm>
            <a:off x="1005840" y="2852928"/>
            <a:ext cx="2651760" cy="320040"/>
          </a:xfrm>
          <a:prstGeom prst="rect">
            <a:avLst/>
          </a:prstGeom>
          <a:noFill/>
          <a:ln/>
        </p:spPr>
        <p:txBody>
          <a:bodyPr wrap="square" lIns="0" tIns="0" rIns="0" bIns="0" rtlCol="0" anchor="ctr"/>
          <a:lstStyle/>
          <a:p>
            <a:pPr indent="0" marL="0">
              <a:buNone/>
            </a:pPr>
            <a:r>
              <a:rPr lang="en-US" sz="1700" b="1" dirty="0">
                <a:solidFill>
                  <a:srgbClr val="001F74"/>
                </a:solidFill>
                <a:latin typeface="Arial" pitchFamily="34" charset="0"/>
                <a:ea typeface="Arial" pitchFamily="34" charset="-122"/>
                <a:cs typeface="Arial" pitchFamily="34" charset="-120"/>
              </a:rPr>
              <a:t>Workplace program</a:t>
            </a:r>
            <a:endParaRPr lang="en-US" sz="1700" dirty="0"/>
          </a:p>
        </p:txBody>
      </p:sp>
      <p:sp>
        <p:nvSpPr>
          <p:cNvPr id="8" name="Text 6"/>
          <p:cNvSpPr txBox="1"/>
          <p:nvPr/>
        </p:nvSpPr>
        <p:spPr>
          <a:xfrm>
            <a:off x="1005840" y="3200400"/>
            <a:ext cx="2651760" cy="256032"/>
          </a:xfrm>
          <a:prstGeom prst="rect">
            <a:avLst/>
          </a:prstGeom>
          <a:noFill/>
          <a:ln/>
        </p:spPr>
        <p:txBody>
          <a:bodyPr wrap="square" lIns="0" tIns="0" rIns="0" bIns="0" rtlCol="0" anchor="ctr"/>
          <a:lstStyle/>
          <a:p>
            <a:pPr indent="0" marL="0">
              <a:buNone/>
            </a:pPr>
            <a:r>
              <a:rPr lang="en-US" sz="1100" b="1" spc="100" kern="0" dirty="0">
                <a:solidFill>
                  <a:srgbClr val="5A6482"/>
                </a:solidFill>
                <a:latin typeface="Arial" pitchFamily="34" charset="0"/>
                <a:ea typeface="Arial" pitchFamily="34" charset="-122"/>
                <a:cs typeface="Arial" pitchFamily="34" charset="-120"/>
              </a:rPr>
              <a:t>For everyone</a:t>
            </a:r>
            <a:endParaRPr lang="en-US" sz="1100" dirty="0"/>
          </a:p>
        </p:txBody>
      </p:sp>
      <p:sp>
        <p:nvSpPr>
          <p:cNvPr id="9" name="Text 7"/>
          <p:cNvSpPr txBox="1"/>
          <p:nvPr/>
        </p:nvSpPr>
        <p:spPr>
          <a:xfrm>
            <a:off x="1005840" y="3611880"/>
            <a:ext cx="2651760" cy="1463040"/>
          </a:xfrm>
          <a:prstGeom prst="rect">
            <a:avLst/>
          </a:prstGeom>
          <a:noFill/>
          <a:ln/>
        </p:spPr>
        <p:txBody>
          <a:bodyPr wrap="square" lIns="0" tIns="0" rIns="0" bIns="0" rtlCol="0" anchor="t"/>
          <a:lstStyle/>
          <a:p>
            <a:pPr indent="0" marL="0">
              <a:lnSpc>
                <a:spcPts val="1800"/>
              </a:lnSpc>
              <a:buNone/>
            </a:pPr>
            <a:r>
              <a:rPr lang="en-US" sz="1200" dirty="0">
                <a:solidFill>
                  <a:srgbClr val="0D1B3E"/>
                </a:solidFill>
                <a:latin typeface="Arial" pitchFamily="34" charset="0"/>
                <a:ea typeface="Arial" pitchFamily="34" charset="-122"/>
                <a:cs typeface="Arial" pitchFamily="34" charset="-120"/>
              </a:rPr>
              <a:t>Quarterly wellbeing sessions on site or online, a co-branded page for our team, calculators and a learning library for staff and their partners, and quarterly reporting.</a:t>
            </a:r>
            <a:endParaRPr lang="en-US" sz="1200" dirty="0"/>
          </a:p>
        </p:txBody>
      </p:sp>
      <p:sp>
        <p:nvSpPr>
          <p:cNvPr id="10" name="Text 8"/>
          <p:cNvSpPr txBox="1"/>
          <p:nvPr/>
        </p:nvSpPr>
        <p:spPr>
          <a:xfrm>
            <a:off x="1005840" y="5138928"/>
            <a:ext cx="2651760" cy="320040"/>
          </a:xfrm>
          <a:prstGeom prst="rect">
            <a:avLst/>
          </a:prstGeom>
          <a:noFill/>
          <a:ln/>
        </p:spPr>
        <p:txBody>
          <a:bodyPr wrap="square" lIns="0" tIns="0" rIns="0" bIns="0" rtlCol="0" anchor="ctr"/>
          <a:lstStyle/>
          <a:p>
            <a:pPr indent="0" marL="0">
              <a:buNone/>
            </a:pPr>
            <a:r>
              <a:rPr lang="en-US" sz="1200" b="1" dirty="0">
                <a:solidFill>
                  <a:srgbClr val="001F74"/>
                </a:solidFill>
                <a:latin typeface="Arial" pitchFamily="34" charset="0"/>
                <a:ea typeface="Arial" pitchFamily="34" charset="-122"/>
                <a:cs typeface="Arial" pitchFamily="34" charset="-120"/>
              </a:rPr>
              <a:t>One annual fee</a:t>
            </a:r>
            <a:endParaRPr lang="en-US" sz="1200" dirty="0"/>
          </a:p>
        </p:txBody>
      </p:sp>
      <p:sp>
        <p:nvSpPr>
          <p:cNvPr id="11" name="Shape 9"/>
          <p:cNvSpPr/>
          <p:nvPr/>
        </p:nvSpPr>
        <p:spPr>
          <a:xfrm>
            <a:off x="4389120" y="2011680"/>
            <a:ext cx="3383280" cy="3657600"/>
          </a:xfrm>
          <a:prstGeom prst="roundRect">
            <a:avLst>
              <a:gd name="adj" fmla="val 2432"/>
            </a:avLst>
          </a:prstGeom>
          <a:solidFill>
            <a:srgbClr val="EEF2FF"/>
          </a:solidFill>
          <a:ln/>
        </p:spPr>
        <p:txBody>
          <a:bodyPr/>
          <a:p/>
        </p:txBody>
      </p:sp>
      <p:sp>
        <p:nvSpPr>
          <p:cNvPr id="12" name="Shape 10"/>
          <p:cNvSpPr/>
          <p:nvPr/>
        </p:nvSpPr>
        <p:spPr>
          <a:xfrm>
            <a:off x="4754880" y="2286000"/>
            <a:ext cx="420624" cy="420624"/>
          </a:xfrm>
          <a:prstGeom prst="ellipse">
            <a:avLst/>
          </a:prstGeom>
          <a:solidFill>
            <a:srgbClr val="001F74"/>
          </a:solidFill>
          <a:ln/>
        </p:spPr>
        <p:txBody>
          <a:bodyPr/>
          <a:p/>
        </p:txBody>
      </p:sp>
      <p:sp>
        <p:nvSpPr>
          <p:cNvPr id="13" name="Text 11"/>
          <p:cNvSpPr txBox="1"/>
          <p:nvPr/>
        </p:nvSpPr>
        <p:spPr>
          <a:xfrm>
            <a:off x="4754880" y="2286000"/>
            <a:ext cx="420624" cy="420624"/>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14" name="Text 12"/>
          <p:cNvSpPr txBox="1"/>
          <p:nvPr/>
        </p:nvSpPr>
        <p:spPr>
          <a:xfrm>
            <a:off x="4754880" y="2852928"/>
            <a:ext cx="2651760" cy="320040"/>
          </a:xfrm>
          <a:prstGeom prst="rect">
            <a:avLst/>
          </a:prstGeom>
          <a:noFill/>
          <a:ln/>
        </p:spPr>
        <p:txBody>
          <a:bodyPr wrap="square" lIns="0" tIns="0" rIns="0" bIns="0" rtlCol="0" anchor="ctr"/>
          <a:lstStyle/>
          <a:p>
            <a:pPr indent="0" marL="0">
              <a:buNone/>
            </a:pPr>
            <a:r>
              <a:rPr lang="en-US" sz="1700" b="1" dirty="0">
                <a:solidFill>
                  <a:srgbClr val="001F74"/>
                </a:solidFill>
                <a:latin typeface="Arial" pitchFamily="34" charset="0"/>
                <a:ea typeface="Arial" pitchFamily="34" charset="-122"/>
                <a:cs typeface="Arial" pitchFamily="34" charset="-120"/>
              </a:rPr>
              <a:t>The financial check-up</a:t>
            </a:r>
            <a:endParaRPr lang="en-US" sz="1700" dirty="0"/>
          </a:p>
        </p:txBody>
      </p:sp>
      <p:sp>
        <p:nvSpPr>
          <p:cNvPr id="15" name="Text 13"/>
          <p:cNvSpPr txBox="1"/>
          <p:nvPr/>
        </p:nvSpPr>
        <p:spPr>
          <a:xfrm>
            <a:off x="4754880" y="3200400"/>
            <a:ext cx="2651760" cy="256032"/>
          </a:xfrm>
          <a:prstGeom prst="rect">
            <a:avLst/>
          </a:prstGeom>
          <a:noFill/>
          <a:ln/>
        </p:spPr>
        <p:txBody>
          <a:bodyPr wrap="square" lIns="0" tIns="0" rIns="0" bIns="0" rtlCol="0" anchor="ctr"/>
          <a:lstStyle/>
          <a:p>
            <a:pPr indent="0" marL="0">
              <a:buNone/>
            </a:pPr>
            <a:r>
              <a:rPr lang="en-US" sz="1100" b="1" spc="100" kern="0" dirty="0">
                <a:solidFill>
                  <a:srgbClr val="5A6482"/>
                </a:solidFill>
                <a:latin typeface="Arial" pitchFamily="34" charset="0"/>
                <a:ea typeface="Arial" pitchFamily="34" charset="-122"/>
                <a:cs typeface="Arial" pitchFamily="34" charset="-120"/>
              </a:rPr>
              <a:t>Opt in, confidential</a:t>
            </a:r>
            <a:endParaRPr lang="en-US" sz="1100" dirty="0"/>
          </a:p>
        </p:txBody>
      </p:sp>
      <p:sp>
        <p:nvSpPr>
          <p:cNvPr id="16" name="Text 14"/>
          <p:cNvSpPr txBox="1"/>
          <p:nvPr/>
        </p:nvSpPr>
        <p:spPr>
          <a:xfrm>
            <a:off x="4754880" y="3611880"/>
            <a:ext cx="2651760" cy="1463040"/>
          </a:xfrm>
          <a:prstGeom prst="rect">
            <a:avLst/>
          </a:prstGeom>
          <a:noFill/>
          <a:ln/>
        </p:spPr>
        <p:txBody>
          <a:bodyPr wrap="square" lIns="0" tIns="0" rIns="0" bIns="0" rtlCol="0" anchor="t"/>
          <a:lstStyle/>
          <a:p>
            <a:pPr indent="0" marL="0">
              <a:lnSpc>
                <a:spcPts val="1800"/>
              </a:lnSpc>
              <a:buNone/>
            </a:pPr>
            <a:r>
              <a:rPr lang="en-US" sz="1200" dirty="0">
                <a:solidFill>
                  <a:srgbClr val="0D1B3E"/>
                </a:solidFill>
                <a:latin typeface="Arial" pitchFamily="34" charset="0"/>
                <a:ea typeface="Arial" pitchFamily="34" charset="-122"/>
                <a:cs typeface="Arial" pitchFamily="34" charset="-120"/>
              </a:rPr>
              <a:t>Staff claim a place themselves. A fact-find, a clear picture of where they stand, and a personal roadmap. The company sees who claimed a place, and nothing beyond that.</a:t>
            </a:r>
            <a:endParaRPr lang="en-US" sz="1200" dirty="0"/>
          </a:p>
        </p:txBody>
      </p:sp>
      <p:sp>
        <p:nvSpPr>
          <p:cNvPr id="17" name="Text 15"/>
          <p:cNvSpPr txBox="1"/>
          <p:nvPr/>
        </p:nvSpPr>
        <p:spPr>
          <a:xfrm>
            <a:off x="4754880" y="5138928"/>
            <a:ext cx="2651760" cy="320040"/>
          </a:xfrm>
          <a:prstGeom prst="rect">
            <a:avLst/>
          </a:prstGeom>
          <a:noFill/>
          <a:ln/>
        </p:spPr>
        <p:txBody>
          <a:bodyPr wrap="square" lIns="0" tIns="0" rIns="0" bIns="0" rtlCol="0" anchor="ctr"/>
          <a:lstStyle/>
          <a:p>
            <a:pPr indent="0" marL="0">
              <a:buNone/>
            </a:pPr>
            <a:r>
              <a:rPr lang="en-US" sz="1200" b="1" dirty="0">
                <a:solidFill>
                  <a:srgbClr val="001F74"/>
                </a:solidFill>
                <a:latin typeface="Arial" pitchFamily="34" charset="0"/>
                <a:ea typeface="Arial" pitchFamily="34" charset="-122"/>
                <a:cs typeface="Arial" pitchFamily="34" charset="-120"/>
              </a:rPr>
              <a:t>One engagement fee per person</a:t>
            </a:r>
            <a:endParaRPr lang="en-US" sz="1200" dirty="0"/>
          </a:p>
        </p:txBody>
      </p:sp>
      <p:sp>
        <p:nvSpPr>
          <p:cNvPr id="18" name="Shape 16"/>
          <p:cNvSpPr/>
          <p:nvPr/>
        </p:nvSpPr>
        <p:spPr>
          <a:xfrm>
            <a:off x="8138160" y="2011680"/>
            <a:ext cx="3383280" cy="3657600"/>
          </a:xfrm>
          <a:prstGeom prst="roundRect">
            <a:avLst>
              <a:gd name="adj" fmla="val 2432"/>
            </a:avLst>
          </a:prstGeom>
          <a:solidFill>
            <a:srgbClr val="FFFFFF"/>
          </a:solidFill>
          <a:ln w="12700">
            <a:solidFill>
              <a:srgbClr val="DFE2EA"/>
            </a:solidFill>
            <a:prstDash val="solid"/>
          </a:ln>
        </p:spPr>
        <p:txBody>
          <a:bodyPr/>
          <a:p/>
        </p:txBody>
      </p:sp>
      <p:sp>
        <p:nvSpPr>
          <p:cNvPr id="19" name="Shape 17"/>
          <p:cNvSpPr/>
          <p:nvPr/>
        </p:nvSpPr>
        <p:spPr>
          <a:xfrm>
            <a:off x="8503920" y="2286000"/>
            <a:ext cx="420624" cy="420624"/>
          </a:xfrm>
          <a:prstGeom prst="ellipse">
            <a:avLst/>
          </a:prstGeom>
          <a:solidFill>
            <a:srgbClr val="01CBF0"/>
          </a:solidFill>
          <a:ln/>
        </p:spPr>
        <p:txBody>
          <a:bodyPr/>
          <a:p/>
        </p:txBody>
      </p:sp>
      <p:sp>
        <p:nvSpPr>
          <p:cNvPr id="20" name="Text 18"/>
          <p:cNvSpPr txBox="1"/>
          <p:nvPr/>
        </p:nvSpPr>
        <p:spPr>
          <a:xfrm>
            <a:off x="8503920" y="2286000"/>
            <a:ext cx="420624" cy="420624"/>
          </a:xfrm>
          <a:prstGeom prst="rect">
            <a:avLst/>
          </a:prstGeom>
          <a:noFill/>
          <a:ln/>
        </p:spPr>
        <p:txBody>
          <a:bodyPr wrap="square" lIns="0" tIns="0" rIns="0" bIns="0" rtlCol="0" anchor="ctr"/>
          <a:lstStyle/>
          <a:p>
            <a:pPr algn="ctr" indent="0" marL="0">
              <a:buNone/>
            </a:pPr>
            <a:r>
              <a:rPr lang="en-US" sz="1400" b="1" dirty="0">
                <a:solidFill>
                  <a:srgbClr val="00234F"/>
                </a:solidFill>
                <a:latin typeface="Arial" pitchFamily="34" charset="0"/>
                <a:ea typeface="Arial" pitchFamily="34" charset="-122"/>
                <a:cs typeface="Arial" pitchFamily="34" charset="-120"/>
              </a:rPr>
              <a:t>3</a:t>
            </a:r>
            <a:endParaRPr lang="en-US" sz="1400" dirty="0"/>
          </a:p>
        </p:txBody>
      </p:sp>
      <p:sp>
        <p:nvSpPr>
          <p:cNvPr id="21" name="Text 19"/>
          <p:cNvSpPr txBox="1"/>
          <p:nvPr/>
        </p:nvSpPr>
        <p:spPr>
          <a:xfrm>
            <a:off x="8503920" y="2852928"/>
            <a:ext cx="2651760" cy="320040"/>
          </a:xfrm>
          <a:prstGeom prst="rect">
            <a:avLst/>
          </a:prstGeom>
          <a:noFill/>
          <a:ln/>
        </p:spPr>
        <p:txBody>
          <a:bodyPr wrap="square" lIns="0" tIns="0" rIns="0" bIns="0" rtlCol="0" anchor="ctr"/>
          <a:lstStyle/>
          <a:p>
            <a:pPr indent="0" marL="0">
              <a:buNone/>
            </a:pPr>
            <a:r>
              <a:rPr lang="en-US" sz="1700" b="1" dirty="0">
                <a:solidFill>
                  <a:srgbClr val="001F74"/>
                </a:solidFill>
                <a:latin typeface="Arial" pitchFamily="34" charset="0"/>
                <a:ea typeface="Arial" pitchFamily="34" charset="-122"/>
                <a:cs typeface="Arial" pitchFamily="34" charset="-120"/>
              </a:rPr>
              <a:t>Their first year, on you</a:t>
            </a:r>
            <a:endParaRPr lang="en-US" sz="1700" dirty="0"/>
          </a:p>
        </p:txBody>
      </p:sp>
      <p:sp>
        <p:nvSpPr>
          <p:cNvPr id="22" name="Text 20"/>
          <p:cNvSpPr txBox="1"/>
          <p:nvPr/>
        </p:nvSpPr>
        <p:spPr>
          <a:xfrm>
            <a:off x="8503920" y="3200400"/>
            <a:ext cx="2651760" cy="256032"/>
          </a:xfrm>
          <a:prstGeom prst="rect">
            <a:avLst/>
          </a:prstGeom>
          <a:noFill/>
          <a:ln/>
        </p:spPr>
        <p:txBody>
          <a:bodyPr wrap="square" lIns="0" tIns="0" rIns="0" bIns="0" rtlCol="0" anchor="ctr"/>
          <a:lstStyle/>
          <a:p>
            <a:pPr indent="0" marL="0">
              <a:buNone/>
            </a:pPr>
            <a:r>
              <a:rPr lang="en-US" sz="1100" b="1" spc="100" kern="0" dirty="0">
                <a:solidFill>
                  <a:srgbClr val="5A6482"/>
                </a:solidFill>
                <a:latin typeface="Arial" pitchFamily="34" charset="0"/>
                <a:ea typeface="Arial" pitchFamily="34" charset="-122"/>
                <a:cs typeface="Arial" pitchFamily="34" charset="-120"/>
              </a:rPr>
              <a:t>Then they take it from there</a:t>
            </a:r>
            <a:endParaRPr lang="en-US" sz="1100" dirty="0"/>
          </a:p>
        </p:txBody>
      </p:sp>
      <p:sp>
        <p:nvSpPr>
          <p:cNvPr id="23" name="Text 21"/>
          <p:cNvSpPr txBox="1"/>
          <p:nvPr/>
        </p:nvSpPr>
        <p:spPr>
          <a:xfrm>
            <a:off x="8503920" y="3611880"/>
            <a:ext cx="2651760" cy="1463040"/>
          </a:xfrm>
          <a:prstGeom prst="rect">
            <a:avLst/>
          </a:prstGeom>
          <a:noFill/>
          <a:ln/>
        </p:spPr>
        <p:txBody>
          <a:bodyPr wrap="square" lIns="0" tIns="0" rIns="0" bIns="0" rtlCol="0" anchor="t"/>
          <a:lstStyle/>
          <a:p>
            <a:pPr indent="0" marL="0">
              <a:lnSpc>
                <a:spcPts val="1800"/>
              </a:lnSpc>
              <a:buNone/>
            </a:pPr>
            <a:r>
              <a:rPr lang="en-US" sz="1200" dirty="0">
                <a:solidFill>
                  <a:srgbClr val="0D1B3E"/>
                </a:solidFill>
                <a:latin typeface="Arial" pitchFamily="34" charset="0"/>
                <a:ea typeface="Arial" pitchFamily="34" charset="-122"/>
                <a:cs typeface="Arial" pitchFamily="34" charset="-120"/>
              </a:rPr>
              <a:t>At the Who Says level the program funds a full twelve months of membership. Higher up it puts $800 toward their advice. Everything after that is theirs.</a:t>
            </a:r>
            <a:endParaRPr lang="en-US" sz="1200" dirty="0"/>
          </a:p>
        </p:txBody>
      </p:sp>
      <p:sp>
        <p:nvSpPr>
          <p:cNvPr id="24" name="Text 22"/>
          <p:cNvSpPr txBox="1"/>
          <p:nvPr/>
        </p:nvSpPr>
        <p:spPr>
          <a:xfrm>
            <a:off x="8503920" y="5138928"/>
            <a:ext cx="2651760" cy="320040"/>
          </a:xfrm>
          <a:prstGeom prst="rect">
            <a:avLst/>
          </a:prstGeom>
          <a:noFill/>
          <a:ln/>
        </p:spPr>
        <p:txBody>
          <a:bodyPr wrap="square" lIns="0" tIns="0" rIns="0" bIns="0" rtlCol="0" anchor="ctr"/>
          <a:lstStyle/>
          <a:p>
            <a:pPr indent="0" marL="0">
              <a:buNone/>
            </a:pPr>
            <a:r>
              <a:rPr lang="en-US" sz="1200" b="1" dirty="0">
                <a:solidFill>
                  <a:srgbClr val="0891B2"/>
                </a:solidFill>
                <a:latin typeface="Arial" pitchFamily="34" charset="0"/>
                <a:ea typeface="Arial" pitchFamily="34" charset="-122"/>
                <a:cs typeface="Arial" pitchFamily="34" charset="-120"/>
              </a:rPr>
              <a:t>Year one funded — then it’s theirs</a:t>
            </a:r>
            <a:endParaRPr lang="en-US" sz="1200" dirty="0"/>
          </a:p>
        </p:txBody>
      </p:sp>
      <p:sp>
        <p:nvSpPr>
          <p:cNvPr id="25" name="Text 23"/>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HOW PEOPLE ARE PLACED</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200" b="1" dirty="0">
                <a:solidFill>
                  <a:srgbClr val="001F74"/>
                </a:solidFill>
                <a:latin typeface="Arial" pitchFamily="34" charset="0"/>
                <a:ea typeface="Arial" pitchFamily="34" charset="-122"/>
                <a:cs typeface="Arial" pitchFamily="34" charset="-120"/>
              </a:rPr>
              <a:t>Everyone gets the help that fits their situation</a:t>
            </a:r>
            <a:endParaRPr lang="en-US" sz="3200" dirty="0"/>
          </a:p>
        </p:txBody>
      </p:sp>
      <p:sp>
        <p:nvSpPr>
          <p:cNvPr id="4" name="Shape 2"/>
          <p:cNvSpPr/>
          <p:nvPr/>
        </p:nvSpPr>
        <p:spPr>
          <a:xfrm>
            <a:off x="640080" y="2212848"/>
            <a:ext cx="274320" cy="274320"/>
          </a:xfrm>
          <a:prstGeom prst="ellipse">
            <a:avLst/>
          </a:prstGeom>
          <a:solidFill>
            <a:srgbClr val="001F74"/>
          </a:solidFill>
          <a:ln/>
        </p:spPr>
        <p:txBody>
          <a:bodyPr/>
          <a:p/>
        </p:txBody>
      </p:sp>
      <p:sp>
        <p:nvSpPr>
          <p:cNvPr id="5" name="Text 3"/>
          <p:cNvSpPr txBox="1"/>
          <p:nvPr/>
        </p:nvSpPr>
        <p:spPr>
          <a:xfrm>
            <a:off x="1143000" y="2057400"/>
            <a:ext cx="2834640" cy="365760"/>
          </a:xfrm>
          <a:prstGeom prst="rect">
            <a:avLst/>
          </a:prstGeom>
          <a:noFill/>
          <a:ln/>
        </p:spPr>
        <p:txBody>
          <a:bodyPr wrap="square" lIns="0" tIns="0" rIns="0" bIns="0" rtlCol="0" anchor="ctr"/>
          <a:lstStyle/>
          <a:p>
            <a:pPr indent="0" marL="0">
              <a:buNone/>
            </a:pPr>
            <a:r>
              <a:rPr lang="en-US" sz="1800" b="1" dirty="0">
                <a:solidFill>
                  <a:srgbClr val="001F74"/>
                </a:solidFill>
                <a:latin typeface="Arial" pitchFamily="34" charset="0"/>
                <a:ea typeface="Arial" pitchFamily="34" charset="-122"/>
                <a:cs typeface="Arial" pitchFamily="34" charset="-120"/>
              </a:rPr>
              <a:t>Who Says?</a:t>
            </a:r>
            <a:endParaRPr lang="en-US" sz="1800" dirty="0"/>
          </a:p>
        </p:txBody>
      </p:sp>
      <p:sp>
        <p:nvSpPr>
          <p:cNvPr id="6" name="Text 4"/>
          <p:cNvSpPr txBox="1"/>
          <p:nvPr/>
        </p:nvSpPr>
        <p:spPr>
          <a:xfrm>
            <a:off x="1143000" y="2432304"/>
            <a:ext cx="2834640" cy="274320"/>
          </a:xfrm>
          <a:prstGeom prst="rect">
            <a:avLst/>
          </a:prstGeom>
          <a:noFill/>
          <a:ln/>
        </p:spPr>
        <p:txBody>
          <a:bodyPr wrap="square" lIns="0" tIns="0" rIns="0" bIns="0" rtlCol="0" anchor="ctr"/>
          <a:lstStyle/>
          <a:p>
            <a:pPr indent="0" marL="0">
              <a:buNone/>
            </a:pPr>
            <a:r>
              <a:rPr lang="en-US" sz="1100" dirty="0">
                <a:solidFill>
                  <a:srgbClr val="5A6482"/>
                </a:solidFill>
                <a:latin typeface="Arial" pitchFamily="34" charset="0"/>
                <a:ea typeface="Arial" pitchFamily="34" charset="-122"/>
                <a:cs typeface="Arial" pitchFamily="34" charset="-120"/>
              </a:rPr>
              <a:t>For the majority of our team</a:t>
            </a:r>
            <a:endParaRPr lang="en-US" sz="1100" dirty="0"/>
          </a:p>
        </p:txBody>
      </p:sp>
      <p:sp>
        <p:nvSpPr>
          <p:cNvPr id="7" name="Text 5"/>
          <p:cNvSpPr txBox="1"/>
          <p:nvPr/>
        </p:nvSpPr>
        <p:spPr>
          <a:xfrm>
            <a:off x="4389120" y="2057400"/>
            <a:ext cx="7132320" cy="960120"/>
          </a:xfrm>
          <a:prstGeom prst="rect">
            <a:avLst/>
          </a:prstGeom>
          <a:noFill/>
          <a:ln/>
        </p:spPr>
        <p:txBody>
          <a:bodyPr wrap="square" lIns="0" tIns="0" rIns="0" bIns="0" rtlCol="0" anchor="t"/>
          <a:lstStyle/>
          <a:p>
            <a:pPr indent="0" marL="0">
              <a:lnSpc>
                <a:spcPts val="1900"/>
              </a:lnSpc>
              <a:buNone/>
            </a:pPr>
            <a:r>
              <a:rPr lang="en-US" sz="1300" dirty="0">
                <a:solidFill>
                  <a:srgbClr val="0D1B3E"/>
                </a:solidFill>
                <a:latin typeface="Arial" pitchFamily="34" charset="0"/>
                <a:ea typeface="Arial" pitchFamily="34" charset="-122"/>
                <a:cs typeface="Arial" pitchFamily="34" charset="-120"/>
              </a:rPr>
              <a:t>A dedicated Financial Guide, a personal roadmap, a live dashboard, and a specialist team when they need one. Built for people the advice industry has always priced out.</a:t>
            </a:r>
            <a:endParaRPr lang="en-US" sz="1300" dirty="0"/>
          </a:p>
        </p:txBody>
      </p:sp>
      <p:sp>
        <p:nvSpPr>
          <p:cNvPr id="8" name="Shape 6"/>
          <p:cNvSpPr/>
          <p:nvPr/>
        </p:nvSpPr>
        <p:spPr>
          <a:xfrm>
            <a:off x="640080" y="3154680"/>
            <a:ext cx="10881360" cy="0"/>
          </a:xfrm>
          <a:prstGeom prst="line">
            <a:avLst/>
          </a:prstGeom>
          <a:noFill/>
          <a:ln w="12700">
            <a:solidFill>
              <a:srgbClr val="DFE2EA"/>
            </a:solidFill>
            <a:prstDash val="solid"/>
          </a:ln>
        </p:spPr>
        <p:txBody>
          <a:bodyPr/>
          <a:p/>
        </p:txBody>
      </p:sp>
      <p:sp>
        <p:nvSpPr>
          <p:cNvPr id="9" name="Shape 7"/>
          <p:cNvSpPr/>
          <p:nvPr/>
        </p:nvSpPr>
        <p:spPr>
          <a:xfrm>
            <a:off x="640080" y="3511296"/>
            <a:ext cx="274320" cy="274320"/>
          </a:xfrm>
          <a:prstGeom prst="ellipse">
            <a:avLst/>
          </a:prstGeom>
          <a:solidFill>
            <a:srgbClr val="01CBF0"/>
          </a:solidFill>
          <a:ln/>
        </p:spPr>
        <p:txBody>
          <a:bodyPr/>
          <a:p/>
        </p:txBody>
      </p:sp>
      <p:sp>
        <p:nvSpPr>
          <p:cNvPr id="10" name="Text 8"/>
          <p:cNvSpPr txBox="1"/>
          <p:nvPr/>
        </p:nvSpPr>
        <p:spPr>
          <a:xfrm>
            <a:off x="1143000" y="3355848"/>
            <a:ext cx="2834640" cy="365760"/>
          </a:xfrm>
          <a:prstGeom prst="rect">
            <a:avLst/>
          </a:prstGeom>
          <a:noFill/>
          <a:ln/>
        </p:spPr>
        <p:txBody>
          <a:bodyPr wrap="square" lIns="0" tIns="0" rIns="0" bIns="0" rtlCol="0" anchor="ctr"/>
          <a:lstStyle/>
          <a:p>
            <a:pPr indent="0" marL="0">
              <a:buNone/>
            </a:pPr>
            <a:r>
              <a:rPr lang="en-US" sz="1800" b="1" dirty="0">
                <a:solidFill>
                  <a:srgbClr val="001F74"/>
                </a:solidFill>
                <a:latin typeface="Arial" pitchFamily="34" charset="0"/>
                <a:ea typeface="Arial" pitchFamily="34" charset="-122"/>
                <a:cs typeface="Arial" pitchFamily="34" charset="-120"/>
              </a:rPr>
              <a:t>What's Next?</a:t>
            </a:r>
            <a:endParaRPr lang="en-US" sz="1800" dirty="0"/>
          </a:p>
        </p:txBody>
      </p:sp>
      <p:sp>
        <p:nvSpPr>
          <p:cNvPr id="11" name="Text 9"/>
          <p:cNvSpPr txBox="1"/>
          <p:nvPr/>
        </p:nvSpPr>
        <p:spPr>
          <a:xfrm>
            <a:off x="1143000" y="3730752"/>
            <a:ext cx="2834640" cy="274320"/>
          </a:xfrm>
          <a:prstGeom prst="rect">
            <a:avLst/>
          </a:prstGeom>
          <a:noFill/>
          <a:ln/>
        </p:spPr>
        <p:txBody>
          <a:bodyPr wrap="square" lIns="0" tIns="0" rIns="0" bIns="0" rtlCol="0" anchor="ctr"/>
          <a:lstStyle/>
          <a:p>
            <a:pPr indent="0" marL="0">
              <a:buNone/>
            </a:pPr>
            <a:r>
              <a:rPr lang="en-US" sz="1100" dirty="0">
                <a:solidFill>
                  <a:srgbClr val="5A6482"/>
                </a:solidFill>
                <a:latin typeface="Arial" pitchFamily="34" charset="0"/>
                <a:ea typeface="Arial" pitchFamily="34" charset="-122"/>
                <a:cs typeface="Arial" pitchFamily="34" charset="-120"/>
              </a:rPr>
              <a:t>For managers and senior staff</a:t>
            </a:r>
            <a:endParaRPr lang="en-US" sz="1100" dirty="0"/>
          </a:p>
        </p:txBody>
      </p:sp>
      <p:sp>
        <p:nvSpPr>
          <p:cNvPr id="12" name="Text 10"/>
          <p:cNvSpPr txBox="1"/>
          <p:nvPr/>
        </p:nvSpPr>
        <p:spPr>
          <a:xfrm>
            <a:off x="4389120" y="3355848"/>
            <a:ext cx="7132320" cy="960120"/>
          </a:xfrm>
          <a:prstGeom prst="rect">
            <a:avLst/>
          </a:prstGeom>
          <a:noFill/>
          <a:ln/>
        </p:spPr>
        <p:txBody>
          <a:bodyPr wrap="square" lIns="0" tIns="0" rIns="0" bIns="0" rtlCol="0" anchor="t"/>
          <a:lstStyle/>
          <a:p>
            <a:pPr indent="0" marL="0">
              <a:lnSpc>
                <a:spcPts val="1900"/>
              </a:lnSpc>
              <a:buNone/>
            </a:pPr>
            <a:r>
              <a:rPr lang="en-US" sz="1300" dirty="0">
                <a:solidFill>
                  <a:srgbClr val="0D1B3E"/>
                </a:solidFill>
                <a:latin typeface="Arial" pitchFamily="34" charset="0"/>
                <a:ea typeface="Arial" pitchFamily="34" charset="-122"/>
                <a:cs typeface="Arial" pitchFamily="34" charset="-120"/>
              </a:rPr>
              <a:t>Comprehensive advice for a growing, more complex life — a mortgage, a young family, super and investments. A Client Success Manager and a coordinated team.</a:t>
            </a:r>
            <a:endParaRPr lang="en-US" sz="1300" dirty="0"/>
          </a:p>
        </p:txBody>
      </p:sp>
      <p:sp>
        <p:nvSpPr>
          <p:cNvPr id="13" name="Shape 11"/>
          <p:cNvSpPr/>
          <p:nvPr/>
        </p:nvSpPr>
        <p:spPr>
          <a:xfrm>
            <a:off x="640080" y="4453128"/>
            <a:ext cx="10881360" cy="0"/>
          </a:xfrm>
          <a:prstGeom prst="line">
            <a:avLst/>
          </a:prstGeom>
          <a:noFill/>
          <a:ln w="12700">
            <a:solidFill>
              <a:srgbClr val="DFE2EA"/>
            </a:solidFill>
            <a:prstDash val="solid"/>
          </a:ln>
        </p:spPr>
        <p:txBody>
          <a:bodyPr/>
          <a:p/>
        </p:txBody>
      </p:sp>
      <p:sp>
        <p:nvSpPr>
          <p:cNvPr id="14" name="Shape 12"/>
          <p:cNvSpPr/>
          <p:nvPr/>
        </p:nvSpPr>
        <p:spPr>
          <a:xfrm>
            <a:off x="640080" y="4809744"/>
            <a:ext cx="274320" cy="274320"/>
          </a:xfrm>
          <a:prstGeom prst="ellipse">
            <a:avLst/>
          </a:prstGeom>
          <a:solidFill>
            <a:srgbClr val="8300E9"/>
          </a:solidFill>
          <a:ln/>
        </p:spPr>
        <p:txBody>
          <a:bodyPr/>
          <a:p/>
        </p:txBody>
      </p:sp>
      <p:sp>
        <p:nvSpPr>
          <p:cNvPr id="15" name="Text 13"/>
          <p:cNvSpPr txBox="1"/>
          <p:nvPr/>
        </p:nvSpPr>
        <p:spPr>
          <a:xfrm>
            <a:off x="1143000" y="4654296"/>
            <a:ext cx="2834640" cy="365760"/>
          </a:xfrm>
          <a:prstGeom prst="rect">
            <a:avLst/>
          </a:prstGeom>
          <a:noFill/>
          <a:ln/>
        </p:spPr>
        <p:txBody>
          <a:bodyPr wrap="square" lIns="0" tIns="0" rIns="0" bIns="0" rtlCol="0" anchor="ctr"/>
          <a:lstStyle/>
          <a:p>
            <a:pPr indent="0" marL="0">
              <a:buNone/>
            </a:pPr>
            <a:r>
              <a:rPr lang="en-US" sz="1800" b="1" dirty="0">
                <a:solidFill>
                  <a:srgbClr val="001F74"/>
                </a:solidFill>
                <a:latin typeface="Arial" pitchFamily="34" charset="0"/>
                <a:ea typeface="Arial" pitchFamily="34" charset="-122"/>
                <a:cs typeface="Arial" pitchFamily="34" charset="-120"/>
              </a:rPr>
              <a:t>What's Possible?</a:t>
            </a:r>
            <a:endParaRPr lang="en-US" sz="1800" dirty="0"/>
          </a:p>
        </p:txBody>
      </p:sp>
      <p:sp>
        <p:nvSpPr>
          <p:cNvPr id="16" name="Text 14"/>
          <p:cNvSpPr txBox="1"/>
          <p:nvPr/>
        </p:nvSpPr>
        <p:spPr>
          <a:xfrm>
            <a:off x="1143000" y="5029200"/>
            <a:ext cx="2834640" cy="274320"/>
          </a:xfrm>
          <a:prstGeom prst="rect">
            <a:avLst/>
          </a:prstGeom>
          <a:noFill/>
          <a:ln/>
        </p:spPr>
        <p:txBody>
          <a:bodyPr wrap="square" lIns="0" tIns="0" rIns="0" bIns="0" rtlCol="0" anchor="ctr"/>
          <a:lstStyle/>
          <a:p>
            <a:pPr indent="0" marL="0">
              <a:buNone/>
            </a:pPr>
            <a:r>
              <a:rPr lang="en-US" sz="1100" dirty="0">
                <a:solidFill>
                  <a:srgbClr val="5A6482"/>
                </a:solidFill>
                <a:latin typeface="Arial" pitchFamily="34" charset="0"/>
                <a:ea typeface="Arial" pitchFamily="34" charset="-122"/>
                <a:cs typeface="Arial" pitchFamily="34" charset="-120"/>
              </a:rPr>
              <a:t>For owners and executives</a:t>
            </a:r>
            <a:endParaRPr lang="en-US" sz="1100" dirty="0"/>
          </a:p>
        </p:txBody>
      </p:sp>
      <p:sp>
        <p:nvSpPr>
          <p:cNvPr id="17" name="Text 15"/>
          <p:cNvSpPr txBox="1"/>
          <p:nvPr/>
        </p:nvSpPr>
        <p:spPr>
          <a:xfrm>
            <a:off x="4389120" y="4654296"/>
            <a:ext cx="7132320" cy="960120"/>
          </a:xfrm>
          <a:prstGeom prst="rect">
            <a:avLst/>
          </a:prstGeom>
          <a:noFill/>
          <a:ln/>
        </p:spPr>
        <p:txBody>
          <a:bodyPr wrap="square" lIns="0" tIns="0" rIns="0" bIns="0" rtlCol="0" anchor="t"/>
          <a:lstStyle/>
          <a:p>
            <a:pPr indent="0" marL="0">
              <a:lnSpc>
                <a:spcPts val="1900"/>
              </a:lnSpc>
              <a:buNone/>
            </a:pPr>
            <a:r>
              <a:rPr lang="en-US" sz="1300" dirty="0">
                <a:solidFill>
                  <a:srgbClr val="0D1B3E"/>
                </a:solidFill>
                <a:latin typeface="Arial" pitchFamily="34" charset="0"/>
                <a:ea typeface="Arial" pitchFamily="34" charset="-122"/>
                <a:cs typeface="Arial" pitchFamily="34" charset="-120"/>
              </a:rPr>
              <a:t>Full-service advice for the most complex years — business and personal finances intertwined, retirement, estate and structuring. A dedicated adviser.</a:t>
            </a:r>
            <a:endParaRPr lang="en-US" sz="1300" dirty="0"/>
          </a:p>
        </p:txBody>
      </p:sp>
      <p:sp>
        <p:nvSpPr>
          <p:cNvPr id="18" name="Shape 16"/>
          <p:cNvSpPr/>
          <p:nvPr/>
        </p:nvSpPr>
        <p:spPr>
          <a:xfrm>
            <a:off x="640080" y="5806440"/>
            <a:ext cx="10881360" cy="502920"/>
          </a:xfrm>
          <a:prstGeom prst="roundRect">
            <a:avLst>
              <a:gd name="adj" fmla="val 10909"/>
            </a:avLst>
          </a:prstGeom>
          <a:solidFill>
            <a:srgbClr val="EEF2FF"/>
          </a:solidFill>
          <a:ln/>
        </p:spPr>
        <p:txBody>
          <a:bodyPr/>
          <a:p/>
        </p:txBody>
      </p:sp>
      <p:sp>
        <p:nvSpPr>
          <p:cNvPr id="19" name="Text 17"/>
          <p:cNvSpPr txBox="1"/>
          <p:nvPr/>
        </p:nvSpPr>
        <p:spPr>
          <a:xfrm>
            <a:off x="914400" y="5806440"/>
            <a:ext cx="10332720" cy="502920"/>
          </a:xfrm>
          <a:prstGeom prst="rect">
            <a:avLst/>
          </a:prstGeom>
          <a:noFill/>
          <a:ln/>
        </p:spPr>
        <p:txBody>
          <a:bodyPr wrap="square" lIns="0" tIns="0" rIns="0" bIns="0" rtlCol="0" anchor="ctr"/>
          <a:lstStyle/>
          <a:p>
            <a:pPr indent="0" marL="0">
              <a:buNone/>
            </a:pPr>
            <a:r>
              <a:rPr lang="en-US" sz="1200" b="1" dirty="0">
                <a:solidFill>
                  <a:srgbClr val="001F74"/>
                </a:solidFill>
                <a:latin typeface="Arial" pitchFamily="34" charset="0"/>
                <a:ea typeface="Arial" pitchFamily="34" charset="-122"/>
                <a:cs typeface="Arial" pitchFamily="34" charset="-120"/>
              </a:rPr>
              <a:t>Placement is decided by Fintor’s process — never by job title, and never by anyone at our company.</a:t>
            </a:r>
            <a:endParaRPr lang="en-US" sz="1200" dirty="0"/>
          </a:p>
        </p:txBody>
      </p:sp>
      <p:sp>
        <p:nvSpPr>
          <p:cNvPr id="20" name="Text 18"/>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881360" cy="256032"/>
          </a:xfrm>
          <a:prstGeom prst="rect">
            <a:avLst/>
          </a:prstGeom>
          <a:noFill/>
          <a:ln/>
        </p:spPr>
        <p:txBody>
          <a:bodyPr wrap="square" lIns="0" tIns="0" rIns="0" bIns="0" rtlCol="0" anchor="ctr"/>
          <a:lstStyle/>
          <a:p>
            <a:pPr indent="0" marL="0">
              <a:buNone/>
            </a:pPr>
            <a:r>
              <a:rPr lang="en-US" sz="1100" b="1" spc="200" kern="0" dirty="0">
                <a:solidFill>
                  <a:srgbClr val="8300E9"/>
                </a:solidFill>
                <a:latin typeface="Arial" pitchFamily="34" charset="0"/>
                <a:ea typeface="Arial" pitchFamily="34" charset="-122"/>
                <a:cs typeface="Arial" pitchFamily="34" charset="-120"/>
              </a:rPr>
              <a:t>CONFIDENTIALITY</a:t>
            </a:r>
            <a:endParaRPr lang="en-US" sz="1100" dirty="0"/>
          </a:p>
        </p:txBody>
      </p:sp>
      <p:sp>
        <p:nvSpPr>
          <p:cNvPr id="3" name="Text 1"/>
          <p:cNvSpPr txBox="1"/>
          <p:nvPr/>
        </p:nvSpPr>
        <p:spPr>
          <a:xfrm>
            <a:off x="640080" y="896112"/>
            <a:ext cx="10881360" cy="731520"/>
          </a:xfrm>
          <a:prstGeom prst="rect">
            <a:avLst/>
          </a:prstGeom>
          <a:noFill/>
          <a:ln/>
        </p:spPr>
        <p:txBody>
          <a:bodyPr wrap="square" lIns="0" tIns="0" rIns="0" bIns="0" rtlCol="0" anchor="t"/>
          <a:lstStyle/>
          <a:p>
            <a:pPr indent="0" marL="0">
              <a:lnSpc>
                <a:spcPts val="3800"/>
              </a:lnSpc>
              <a:buNone/>
            </a:pPr>
            <a:r>
              <a:rPr lang="en-US" sz="3200" b="1" dirty="0">
                <a:solidFill>
                  <a:srgbClr val="001F74"/>
                </a:solidFill>
                <a:latin typeface="Arial" pitchFamily="34" charset="0"/>
                <a:ea typeface="Arial" pitchFamily="34" charset="-122"/>
                <a:cs typeface="Arial" pitchFamily="34" charset="-120"/>
              </a:rPr>
              <a:t>The part that decides whether our staff use it</a:t>
            </a:r>
            <a:endParaRPr lang="en-US" sz="3200" dirty="0"/>
          </a:p>
        </p:txBody>
      </p:sp>
      <p:sp>
        <p:nvSpPr>
          <p:cNvPr id="4" name="Shape 2"/>
          <p:cNvSpPr/>
          <p:nvPr/>
        </p:nvSpPr>
        <p:spPr>
          <a:xfrm>
            <a:off x="640080" y="2011680"/>
            <a:ext cx="5212080" cy="3566160"/>
          </a:xfrm>
          <a:prstGeom prst="roundRect">
            <a:avLst>
              <a:gd name="adj" fmla="val 2308"/>
            </a:avLst>
          </a:prstGeom>
          <a:solidFill>
            <a:srgbClr val="EEF2FF"/>
          </a:solidFill>
          <a:ln/>
        </p:spPr>
        <p:txBody>
          <a:bodyPr/>
          <a:p/>
        </p:txBody>
      </p:sp>
      <p:sp>
        <p:nvSpPr>
          <p:cNvPr id="5" name="Text 3"/>
          <p:cNvSpPr txBox="1"/>
          <p:nvPr/>
        </p:nvSpPr>
        <p:spPr>
          <a:xfrm>
            <a:off x="1051560" y="2331720"/>
            <a:ext cx="4389120" cy="365760"/>
          </a:xfrm>
          <a:prstGeom prst="rect">
            <a:avLst/>
          </a:prstGeom>
          <a:noFill/>
          <a:ln/>
        </p:spPr>
        <p:txBody>
          <a:bodyPr wrap="square" lIns="0" tIns="0" rIns="0" bIns="0" rtlCol="0" anchor="ctr"/>
          <a:lstStyle/>
          <a:p>
            <a:pPr indent="0" marL="0">
              <a:buNone/>
            </a:pPr>
            <a:r>
              <a:rPr lang="en-US" sz="1900" b="1" dirty="0">
                <a:solidFill>
                  <a:srgbClr val="001F74"/>
                </a:solidFill>
                <a:latin typeface="Arial" pitchFamily="34" charset="0"/>
                <a:ea typeface="Arial" pitchFamily="34" charset="-122"/>
                <a:cs typeface="Arial" pitchFamily="34" charset="-120"/>
              </a:rPr>
              <a:t>What the company receives</a:t>
            </a:r>
            <a:endParaRPr lang="en-US" sz="1900" dirty="0"/>
          </a:p>
        </p:txBody>
      </p:sp>
      <p:sp>
        <p:nvSpPr>
          <p:cNvPr id="6" name="Text 4"/>
          <p:cNvSpPr txBox="1"/>
          <p:nvPr/>
        </p:nvSpPr>
        <p:spPr>
          <a:xfrm>
            <a:off x="1051560" y="2880360"/>
            <a:ext cx="4389120" cy="2377440"/>
          </a:xfrm>
          <a:prstGeom prst="rect">
            <a:avLst/>
          </a:prstGeom>
          <a:noFill/>
          <a:ln/>
        </p:spPr>
        <p:txBody>
          <a:bodyPr wrap="square" lIns="0" tIns="0" rIns="0" bIns="0" rtlCol="0" anchor="ctr"/>
          <a:lstStyle/>
          <a:p>
            <a:pPr marL="342900" indent="-342900">
              <a:lnSpc>
                <a:spcPts val="1900"/>
              </a:lnSpc>
              <a:spcAft>
                <a:spcPts val="800"/>
              </a:spcAft>
              <a:buSzPct val="100000"/>
              <a:buChar char="•"/>
            </a:pPr>
            <a:r>
              <a:rPr lang="en-US" sz="1300" dirty="0">
                <a:solidFill>
                  <a:srgbClr val="0D1B3E"/>
                </a:solidFill>
                <a:latin typeface="Arial" pitchFamily="34" charset="0"/>
                <a:ea typeface="Arial" pitchFamily="34" charset="-122"/>
                <a:cs typeface="Arial" pitchFamily="34" charset="-120"/>
              </a:rPr>
              <a:t>The names of the staff who took it up — so we can check what we are billed</a:t>
            </a:r>
            <a:endParaRPr lang="en-US" sz="1300" dirty="0"/>
          </a:p>
          <a:p>
            <a:pPr marL="342900" indent="-342900">
              <a:lnSpc>
                <a:spcPts val="1900"/>
              </a:lnSpc>
              <a:spcAft>
                <a:spcPts val="800"/>
              </a:spcAft>
              <a:buSzPct val="100000"/>
              <a:buChar char="•"/>
            </a:pPr>
            <a:r>
              <a:rPr lang="en-US" sz="1300" dirty="0">
                <a:solidFill>
                  <a:srgbClr val="0D1B3E"/>
                </a:solidFill>
                <a:latin typeface="Arial" pitchFamily="34" charset="0"/>
                <a:ea typeface="Arial" pitchFamily="34" charset="-122"/>
                <a:cs typeface="Arial" pitchFamily="34" charset="-120"/>
              </a:rPr>
              <a:t>Attendance and take-up, as numbers</a:t>
            </a:r>
            <a:endParaRPr lang="en-US" sz="1300" dirty="0"/>
          </a:p>
          <a:p>
            <a:pPr marL="342900" indent="-342900">
              <a:lnSpc>
                <a:spcPts val="1900"/>
              </a:lnSpc>
              <a:spcAft>
                <a:spcPts val="800"/>
              </a:spcAft>
              <a:buSzPct val="100000"/>
              <a:buChar char="•"/>
            </a:pPr>
            <a:r>
              <a:rPr lang="en-US" sz="1300" dirty="0">
                <a:solidFill>
                  <a:srgbClr val="0D1B3E"/>
                </a:solidFill>
                <a:latin typeface="Arial" pitchFamily="34" charset="0"/>
                <a:ea typeface="Arial" pitchFamily="34" charset="-122"/>
                <a:cs typeface="Arial" pitchFamily="34" charset="-120"/>
              </a:rPr>
              <a:t>Which topics our team asked for most</a:t>
            </a:r>
            <a:endParaRPr lang="en-US" sz="1300" dirty="0"/>
          </a:p>
          <a:p>
            <a:pPr marL="342900" indent="-342900">
              <a:lnSpc>
                <a:spcPts val="1900"/>
              </a:lnSpc>
              <a:spcAft>
                <a:spcPts val="800"/>
              </a:spcAft>
              <a:buSzPct val="100000"/>
              <a:buChar char="•"/>
            </a:pPr>
            <a:r>
              <a:rPr lang="en-US" sz="1300" dirty="0">
                <a:solidFill>
                  <a:srgbClr val="0D1B3E"/>
                </a:solidFill>
                <a:latin typeface="Arial" pitchFamily="34" charset="0"/>
                <a:ea typeface="Arial" pitchFamily="34" charset="-122"/>
                <a:cs typeface="Arial" pitchFamily="34" charset="-120"/>
              </a:rPr>
              <a:t>An anonymous annual wellbeing survey, benchmarked year on year</a:t>
            </a:r>
            <a:endParaRPr lang="en-US" sz="1300" dirty="0"/>
          </a:p>
        </p:txBody>
      </p:sp>
      <p:sp>
        <p:nvSpPr>
          <p:cNvPr id="7" name="Shape 5"/>
          <p:cNvSpPr/>
          <p:nvPr/>
        </p:nvSpPr>
        <p:spPr>
          <a:xfrm>
            <a:off x="6309360" y="2011680"/>
            <a:ext cx="5212080" cy="3566160"/>
          </a:xfrm>
          <a:prstGeom prst="roundRect">
            <a:avLst>
              <a:gd name="adj" fmla="val 2308"/>
            </a:avLst>
          </a:prstGeom>
          <a:solidFill>
            <a:srgbClr val="001F74"/>
          </a:solidFill>
          <a:ln/>
        </p:spPr>
        <p:txBody>
          <a:bodyPr/>
          <a:p/>
        </p:txBody>
      </p:sp>
      <p:sp>
        <p:nvSpPr>
          <p:cNvPr id="8" name="Text 6"/>
          <p:cNvSpPr txBox="1"/>
          <p:nvPr/>
        </p:nvSpPr>
        <p:spPr>
          <a:xfrm>
            <a:off x="6720840" y="2331720"/>
            <a:ext cx="4389120" cy="365760"/>
          </a:xfrm>
          <a:prstGeom prst="rect">
            <a:avLst/>
          </a:prstGeom>
          <a:noFill/>
          <a:ln/>
        </p:spPr>
        <p:txBody>
          <a:bodyPr wrap="square" lIns="0" tIns="0" rIns="0" bIns="0" rtlCol="0" anchor="ctr"/>
          <a:lstStyle/>
          <a:p>
            <a:pPr indent="0" marL="0">
              <a:buNone/>
            </a:pPr>
            <a:r>
              <a:rPr lang="en-US" sz="1900" b="1" dirty="0">
                <a:solidFill>
                  <a:srgbClr val="FFFFFF"/>
                </a:solidFill>
                <a:latin typeface="Arial" pitchFamily="34" charset="0"/>
                <a:ea typeface="Arial" pitchFamily="34" charset="-122"/>
                <a:cs typeface="Arial" pitchFamily="34" charset="-120"/>
              </a:rPr>
              <a:t>What the company never receives</a:t>
            </a:r>
            <a:endParaRPr lang="en-US" sz="1900" dirty="0"/>
          </a:p>
        </p:txBody>
      </p:sp>
      <p:sp>
        <p:nvSpPr>
          <p:cNvPr id="9" name="Text 7"/>
          <p:cNvSpPr txBox="1"/>
          <p:nvPr/>
        </p:nvSpPr>
        <p:spPr>
          <a:xfrm>
            <a:off x="6720840" y="2880360"/>
            <a:ext cx="4389120" cy="2011680"/>
          </a:xfrm>
          <a:prstGeom prst="rect">
            <a:avLst/>
          </a:prstGeom>
          <a:noFill/>
          <a:ln/>
        </p:spPr>
        <p:txBody>
          <a:bodyPr wrap="square" lIns="0" tIns="0" rIns="0" bIns="0" rtlCol="0" anchor="ctr"/>
          <a:lstStyle/>
          <a:p>
            <a:pPr marL="342900" indent="-342900">
              <a:lnSpc>
                <a:spcPts val="1900"/>
              </a:lnSpc>
              <a:spcAft>
                <a:spcPts val="800"/>
              </a:spcAft>
              <a:buSzPct val="100000"/>
              <a:buChar char="•"/>
            </a:pPr>
            <a:r>
              <a:rPr lang="en-US" sz="1300" dirty="0">
                <a:solidFill>
                  <a:srgbClr val="C9D2E8"/>
                </a:solidFill>
                <a:latin typeface="Arial" pitchFamily="34" charset="0"/>
                <a:ea typeface="Arial" pitchFamily="34" charset="-122"/>
                <a:cs typeface="Arial" pitchFamily="34" charset="-120"/>
              </a:rPr>
              <a:t>Any individual's income, debts, assets or goals</a:t>
            </a:r>
            <a:endParaRPr lang="en-US" sz="1300" dirty="0"/>
          </a:p>
          <a:p>
            <a:pPr marL="342900" indent="-342900">
              <a:lnSpc>
                <a:spcPts val="1900"/>
              </a:lnSpc>
              <a:spcAft>
                <a:spcPts val="800"/>
              </a:spcAft>
              <a:buSzPct val="100000"/>
              <a:buChar char="•"/>
            </a:pPr>
            <a:r>
              <a:rPr lang="en-US" sz="1300" dirty="0">
                <a:solidFill>
                  <a:srgbClr val="C9D2E8"/>
                </a:solidFill>
                <a:latin typeface="Arial" pitchFamily="34" charset="0"/>
                <a:ea typeface="Arial" pitchFamily="34" charset="-122"/>
                <a:cs typeface="Arial" pitchFamily="34" charset="-120"/>
              </a:rPr>
              <a:t>Anyone's plan, advice or outcome</a:t>
            </a:r>
            <a:endParaRPr lang="en-US" sz="1300" dirty="0"/>
          </a:p>
          <a:p>
            <a:pPr marL="342900" indent="-342900">
              <a:lnSpc>
                <a:spcPts val="1900"/>
              </a:lnSpc>
              <a:spcAft>
                <a:spcPts val="800"/>
              </a:spcAft>
              <a:buSzPct val="100000"/>
              <a:buChar char="•"/>
            </a:pPr>
            <a:r>
              <a:rPr lang="en-US" sz="1300" dirty="0">
                <a:solidFill>
                  <a:srgbClr val="C9D2E8"/>
                </a:solidFill>
                <a:latin typeface="Arial" pitchFamily="34" charset="0"/>
                <a:ea typeface="Arial" pitchFamily="34" charset="-122"/>
                <a:cs typeface="Arial" pitchFamily="34" charset="-120"/>
              </a:rPr>
              <a:t>Which level anyone was placed in — we pay the same either way</a:t>
            </a:r>
            <a:endParaRPr lang="en-US" sz="1300" dirty="0"/>
          </a:p>
          <a:p>
            <a:pPr marL="342900" indent="-342900">
              <a:lnSpc>
                <a:spcPts val="1900"/>
              </a:lnSpc>
              <a:spcAft>
                <a:spcPts val="800"/>
              </a:spcAft>
              <a:buSzPct val="100000"/>
              <a:buChar char="•"/>
            </a:pPr>
            <a:r>
              <a:rPr lang="en-US" sz="1300" dirty="0">
                <a:solidFill>
                  <a:srgbClr val="C9D2E8"/>
                </a:solidFill>
                <a:latin typeface="Arial" pitchFamily="34" charset="0"/>
                <a:ea typeface="Arial" pitchFamily="34" charset="-122"/>
                <a:cs typeface="Arial" pitchFamily="34" charset="-120"/>
              </a:rPr>
              <a:t>Anything at all about a person's finances</a:t>
            </a:r>
            <a:endParaRPr lang="en-US" sz="1300" dirty="0"/>
          </a:p>
        </p:txBody>
      </p:sp>
      <p:sp>
        <p:nvSpPr>
          <p:cNvPr id="10" name="Text 8"/>
          <p:cNvSpPr txBox="1"/>
          <p:nvPr/>
        </p:nvSpPr>
        <p:spPr>
          <a:xfrm>
            <a:off x="6720840" y="5029200"/>
            <a:ext cx="4389120" cy="365760"/>
          </a:xfrm>
          <a:prstGeom prst="rect">
            <a:avLst/>
          </a:prstGeom>
          <a:noFill/>
          <a:ln/>
        </p:spPr>
        <p:txBody>
          <a:bodyPr wrap="square" lIns="0" tIns="0" rIns="0" bIns="0" rtlCol="0" anchor="ctr"/>
          <a:lstStyle/>
          <a:p>
            <a:pPr indent="0" marL="0">
              <a:buNone/>
            </a:pPr>
            <a:r>
              <a:rPr lang="en-US" sz="1300" b="1" dirty="0">
                <a:solidFill>
                  <a:srgbClr val="01CBF0"/>
                </a:solidFill>
                <a:latin typeface="Arial" pitchFamily="34" charset="0"/>
                <a:ea typeface="Arial" pitchFamily="34" charset="-122"/>
                <a:cs typeface="Arial" pitchFamily="34" charset="-120"/>
              </a:rPr>
              <a:t>This is written into the agreement. Not a courtesy.</a:t>
            </a:r>
            <a:endParaRPr lang="en-US" sz="1300" dirty="0"/>
          </a:p>
        </p:txBody>
      </p:sp>
      <p:sp>
        <p:nvSpPr>
          <p:cNvPr id="11" name="Text 9"/>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5A6482"/>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01F74"/>
        </a:solidFill>
      </p:bgPr>
    </p:bg>
    <p:spTree>
      <p:nvGrpSpPr>
        <p:cNvPr id="1" name=""/>
        <p:cNvGrpSpPr/>
        <p:nvPr/>
      </p:nvGrpSpPr>
      <p:grpSpPr>
        <a:xfrm>
          <a:off x="0" y="0"/>
          <a:ext cx="0" cy="0"/>
          <a:chOff x="0" y="0"/>
          <a:chExt cx="0" cy="0"/>
        </a:xfrm>
      </p:grpSpPr>
      <p:sp>
        <p:nvSpPr>
          <p:cNvPr id="2" name="Shape 0"/>
          <p:cNvSpPr/>
          <p:nvPr/>
        </p:nvSpPr>
        <p:spPr>
          <a:xfrm>
            <a:off x="8503920" y="-1280160"/>
            <a:ext cx="6583680" cy="6583680"/>
          </a:xfrm>
          <a:prstGeom prst="ellipse">
            <a:avLst/>
          </a:prstGeom>
          <a:solidFill>
            <a:srgbClr val="8300E9">
              <a:alpha val="34000"/>
            </a:srgbClr>
          </a:solidFill>
          <a:ln/>
        </p:spPr>
        <p:txBody>
          <a:bodyPr/>
          <a:p/>
        </p:txBody>
      </p:sp>
      <p:sp>
        <p:nvSpPr>
          <p:cNvPr id="3" name="Text 1"/>
          <p:cNvSpPr txBox="1"/>
          <p:nvPr/>
        </p:nvSpPr>
        <p:spPr>
          <a:xfrm>
            <a:off x="640080" y="640080"/>
            <a:ext cx="10881360" cy="256032"/>
          </a:xfrm>
          <a:prstGeom prst="rect">
            <a:avLst/>
          </a:prstGeom>
          <a:noFill/>
          <a:ln/>
        </p:spPr>
        <p:txBody>
          <a:bodyPr wrap="square" lIns="0" tIns="0" rIns="0" bIns="0" rtlCol="0" anchor="ctr"/>
          <a:lstStyle/>
          <a:p>
            <a:pPr indent="0" marL="0">
              <a:buNone/>
            </a:pPr>
            <a:r>
              <a:rPr lang="en-US" sz="1100" b="1" spc="200" kern="0" dirty="0">
                <a:solidFill>
                  <a:srgbClr val="01CBF0"/>
                </a:solidFill>
                <a:latin typeface="Arial" pitchFamily="34" charset="0"/>
                <a:ea typeface="Arial" pitchFamily="34" charset="-122"/>
                <a:cs typeface="Arial" pitchFamily="34" charset="-120"/>
              </a:rPr>
              <a:t>WHAT THIS DOES THAT NOTHING ELSE DOES</a:t>
            </a:r>
            <a:endParaRPr lang="en-US" sz="1100" dirty="0"/>
          </a:p>
        </p:txBody>
      </p:sp>
      <p:sp>
        <p:nvSpPr>
          <p:cNvPr id="4" name="Text 2"/>
          <p:cNvSpPr txBox="1"/>
          <p:nvPr/>
        </p:nvSpPr>
        <p:spPr>
          <a:xfrm>
            <a:off x="640080" y="1371600"/>
            <a:ext cx="8138160" cy="2743200"/>
          </a:xfrm>
          <a:prstGeom prst="rect">
            <a:avLst/>
          </a:prstGeom>
          <a:noFill/>
          <a:ln/>
        </p:spPr>
        <p:txBody>
          <a:bodyPr wrap="square" lIns="0" tIns="0" rIns="0" bIns="0" rtlCol="0" anchor="t"/>
          <a:lstStyle/>
          <a:p>
            <a:pPr indent="0" marL="0">
              <a:lnSpc>
                <a:spcPts val="3200"/>
              </a:lnSpc>
              <a:buNone/>
            </a:pPr>
            <a:r>
              <a:rPr lang="en-US" sz="2200" b="1" dirty="0">
                <a:solidFill>
                  <a:srgbClr val="FFFFFF"/>
                </a:solidFill>
                <a:latin typeface="Arial" pitchFamily="34" charset="0"/>
                <a:ea typeface="Arial" pitchFamily="34" charset="-122"/>
                <a:cs typeface="Arial" pitchFamily="34" charset="-120"/>
              </a:rPr>
              <a:t>“Here's what your financial life looks like on $85,000 — deposit timeline, debt-free date, what's achievable and when.</a:t>
            </a:r>
            <a:endParaRPr lang="en-US" sz="2200" dirty="0"/>
          </a:p>
          <a:p>
            <a:pPr indent="0" marL="0">
              <a:lnSpc>
                <a:spcPts val="3200"/>
              </a:lnSpc>
              <a:buNone/>
            </a:pPr>
            <a:endParaRPr lang="en-US" sz="2200" dirty="0"/>
          </a:p>
          <a:p>
            <a:pPr indent="0" marL="0">
              <a:lnSpc>
                <a:spcPts val="3200"/>
              </a:lnSpc>
              <a:buNone/>
            </a:pPr>
            <a:r>
              <a:rPr lang="en-US" sz="2200" b="1" dirty="0">
                <a:solidFill>
                  <a:srgbClr val="FFFFFF"/>
                </a:solidFill>
                <a:latin typeface="Arial" pitchFamily="34" charset="0"/>
                <a:ea typeface="Arial" pitchFamily="34" charset="-122"/>
                <a:cs typeface="Arial" pitchFamily="34" charset="-120"/>
              </a:rPr>
              <a:t>And here's what it looks like on $110,000, if you move into the team leader role.”</a:t>
            </a:r>
            <a:endParaRPr lang="en-US" sz="2200" dirty="0"/>
          </a:p>
        </p:txBody>
      </p:sp>
      <p:sp>
        <p:nvSpPr>
          <p:cNvPr id="5" name="Text 3"/>
          <p:cNvSpPr txBox="1"/>
          <p:nvPr/>
        </p:nvSpPr>
        <p:spPr>
          <a:xfrm>
            <a:off x="640080" y="4526280"/>
            <a:ext cx="8138160" cy="1097280"/>
          </a:xfrm>
          <a:prstGeom prst="rect">
            <a:avLst/>
          </a:prstGeom>
          <a:noFill/>
          <a:ln/>
        </p:spPr>
        <p:txBody>
          <a:bodyPr wrap="square" lIns="0" tIns="0" rIns="0" bIns="0" rtlCol="0" anchor="ctr"/>
          <a:lstStyle/>
          <a:p>
            <a:pPr indent="0" marL="0">
              <a:lnSpc>
                <a:spcPts val="2200"/>
              </a:lnSpc>
              <a:buNone/>
            </a:pPr>
            <a:r>
              <a:rPr lang="en-US" sz="1400" dirty="0">
                <a:solidFill>
                  <a:srgbClr val="C9D2E8"/>
                </a:solidFill>
                <a:latin typeface="Arial" pitchFamily="34" charset="0"/>
                <a:ea typeface="Arial" pitchFamily="34" charset="-122"/>
                <a:cs typeface="Arial" pitchFamily="34" charset="-120"/>
              </a:rPr>
              <a:t>A promotion stops being an abstract title change and becomes a home deposit two years earlier. Our people can see, in their own numbers, what staying and progressing with us is worth.</a:t>
            </a:r>
            <a:endParaRPr lang="en-US" sz="1400" dirty="0"/>
          </a:p>
        </p:txBody>
      </p:sp>
      <p:sp>
        <p:nvSpPr>
          <p:cNvPr id="6" name="Text 4"/>
          <p:cNvSpPr txBox="1"/>
          <p:nvPr/>
        </p:nvSpPr>
        <p:spPr>
          <a:xfrm>
            <a:off x="640080" y="6400800"/>
            <a:ext cx="10881360" cy="228600"/>
          </a:xfrm>
          <a:prstGeom prst="rect">
            <a:avLst/>
          </a:prstGeom>
          <a:noFill/>
          <a:ln/>
        </p:spPr>
        <p:txBody>
          <a:bodyPr wrap="square" lIns="0" tIns="0" rIns="0" bIns="0" rtlCol="0" anchor="ctr"/>
          <a:lstStyle/>
          <a:p>
            <a:pPr indent="0" marL="0">
              <a:buNone/>
            </a:pPr>
            <a:r>
              <a:rPr lang="en-US" sz="800" dirty="0">
                <a:solidFill>
                  <a:srgbClr val="8FA0C8"/>
                </a:solidFill>
                <a:latin typeface="Arial" pitchFamily="34" charset="0"/>
                <a:ea typeface="Arial" pitchFamily="34" charset="-122"/>
                <a:cs typeface="Arial" pitchFamily="34" charset="-120"/>
              </a:rPr>
              <a:t>General information only — not personal financial advice. Fintor Group Pty Ltd AFSL 559460.</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90167CC26CFD41A3D2961D4BD09A15" ma:contentTypeVersion="15" ma:contentTypeDescription="Create a new document." ma:contentTypeScope="" ma:versionID="080f823409741c68f0fc48d8c602e026">
  <xsd:schema xmlns:xsd="http://www.w3.org/2001/XMLSchema" xmlns:xs="http://www.w3.org/2001/XMLSchema" xmlns:p="http://schemas.microsoft.com/office/2006/metadata/properties" xmlns:ns2="577b9729-30d0-4ed0-be1c-3f6b19febd1b" xmlns:ns3="bf811d80-294d-411e-8d36-b6f9808869c1" targetNamespace="http://schemas.microsoft.com/office/2006/metadata/properties" ma:root="true" ma:fieldsID="073070492b8813fd5458503ef817bd7c" ns2:_="" ns3:_="">
    <xsd:import namespace="577b9729-30d0-4ed0-be1c-3f6b19febd1b"/>
    <xsd:import namespace="bf811d80-294d-411e-8d36-b6f9808869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7b9729-30d0-4ed0-be1c-3f6b19febd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0d050bb-f95b-4949-8852-d087a79fad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f811d80-294d-411e-8d36-b6f9808869c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af0797c-48d3-445c-9412-a77223a61655}" ma:internalName="TaxCatchAll" ma:showField="CatchAllData" ma:web="bf811d80-294d-411e-8d36-b6f9808869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f811d80-294d-411e-8d36-b6f9808869c1" xsi:nil="true"/>
    <lcf76f155ced4ddcb4097134ff3c332f xmlns="577b9729-30d0-4ed0-be1c-3f6b19febd1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51CC2BB-6E3E-4B1A-BBC2-BDEEBD82E45B}"/>
</file>

<file path=customXml/itemProps2.xml><?xml version="1.0" encoding="utf-8"?>
<ds:datastoreItem xmlns:ds="http://schemas.openxmlformats.org/officeDocument/2006/customXml" ds:itemID="{7B802C55-294A-4242-872B-375F1F46BB5B}"/>
</file>

<file path=customXml/itemProps3.xml><?xml version="1.0" encoding="utf-8"?>
<ds:datastoreItem xmlns:ds="http://schemas.openxmlformats.org/officeDocument/2006/customXml" ds:itemID="{73536459-0CEA-4FAB-B2BF-6F946DB69E2F}"/>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Fintor Group Pty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Workplace Financial Wellbeing</dc:title>
  <dc:subject>PptxGenJS Presentation</dc:subject>
  <dc:creator>Fintor Group Pty Ltd</dc:creator>
  <cp:lastModifiedBy>Fintor Group Pty Ltd</cp:lastModifiedBy>
  <cp:revision>1</cp:revision>
  <dcterms:created xsi:type="dcterms:W3CDTF">2026-08-27T00:26:59Z</dcterms:created>
  <dcterms:modified xsi:type="dcterms:W3CDTF">2026-08-27T00:27:00Z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0x0101005490167CC26CFD41A3D2961D4BD09A15</vt:lpwstr>
  </property>
  <property fmtid="{D5CDD505-2E9C-101B-9397-08002B2CF9AE}" pid="3" name="MediaServiceImageTags">
    <vt:lpwstr/>
  </property>
</Properties>
</file>